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7" r:id="rId2"/>
    <p:sldMasterId id="2147483679" r:id="rId3"/>
  </p:sldMasterIdLst>
  <p:notesMasterIdLst>
    <p:notesMasterId r:id="rId13"/>
  </p:notesMasterIdLst>
  <p:sldIdLst>
    <p:sldId id="269" r:id="rId4"/>
    <p:sldId id="270" r:id="rId5"/>
    <p:sldId id="280" r:id="rId6"/>
    <p:sldId id="281" r:id="rId7"/>
    <p:sldId id="282" r:id="rId8"/>
    <p:sldId id="288" r:id="rId9"/>
    <p:sldId id="289" r:id="rId10"/>
    <p:sldId id="290" r:id="rId11"/>
    <p:sldId id="274" r:id="rId12"/>
  </p:sldIdLst>
  <p:sldSz cx="6858000" cy="51435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59"/>
    <a:srgbClr val="48B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80402" autoAdjust="0"/>
  </p:normalViewPr>
  <p:slideViewPr>
    <p:cSldViewPr>
      <p:cViewPr varScale="1">
        <p:scale>
          <a:sx n="121" d="100"/>
          <a:sy n="121" d="100"/>
        </p:scale>
        <p:origin x="2184" y="102"/>
      </p:cViewPr>
      <p:guideLst>
        <p:guide orient="horz" pos="162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60BA0B-C9B3-46ED-9631-DBD11217A717}" type="datetimeFigureOut">
              <a:rPr lang="en-US" smtClean="0"/>
              <a:pPr/>
              <a:t>10/18/2016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C4CC9-FE06-4C22-AD58-75FC4693B88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29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Hello,</a:t>
            </a:r>
          </a:p>
          <a:p>
            <a:r>
              <a:rPr lang="fr-FR" dirty="0" err="1"/>
              <a:t>My</a:t>
            </a:r>
            <a:r>
              <a:rPr lang="fr-FR" baseline="0" dirty="0"/>
              <a:t> </a:t>
            </a:r>
            <a:r>
              <a:rPr lang="fr-FR" baseline="0" dirty="0" err="1"/>
              <a:t>name</a:t>
            </a:r>
            <a:r>
              <a:rPr lang="fr-FR" baseline="0" dirty="0"/>
              <a:t> </a:t>
            </a:r>
            <a:r>
              <a:rPr lang="fr-FR" baseline="0" dirty="0" err="1"/>
              <a:t>is</a:t>
            </a:r>
            <a:r>
              <a:rPr lang="fr-FR" baseline="0" dirty="0"/>
              <a:t> Cyril </a:t>
            </a:r>
            <a:r>
              <a:rPr lang="fr-FR" baseline="0" dirty="0" err="1"/>
              <a:t>Dangerville</a:t>
            </a:r>
            <a:r>
              <a:rPr lang="fr-FR" baseline="0" dirty="0"/>
              <a:t>, </a:t>
            </a:r>
            <a:r>
              <a:rPr lang="fr-FR" baseline="0" dirty="0" err="1"/>
              <a:t>from</a:t>
            </a:r>
            <a:r>
              <a:rPr lang="fr-FR" baseline="0" dirty="0"/>
              <a:t> Thales Services. I </a:t>
            </a:r>
            <a:r>
              <a:rPr lang="fr-FR" baseline="0" dirty="0" err="1"/>
              <a:t>am</a:t>
            </a:r>
            <a:r>
              <a:rPr lang="fr-FR" baseline="0" dirty="0"/>
              <a:t> the Architect of the FIWARE Security </a:t>
            </a:r>
            <a:r>
              <a:rPr lang="fr-FR" baseline="0" dirty="0" err="1"/>
              <a:t>Chapter</a:t>
            </a:r>
            <a:r>
              <a:rPr lang="fr-FR" baseline="0" dirty="0"/>
              <a:t>, and I </a:t>
            </a:r>
            <a:r>
              <a:rPr lang="fr-FR" baseline="0" dirty="0" err="1"/>
              <a:t>am</a:t>
            </a:r>
            <a:r>
              <a:rPr lang="fr-FR" baseline="0" dirty="0"/>
              <a:t> </a:t>
            </a:r>
            <a:r>
              <a:rPr lang="fr-FR" baseline="0" dirty="0" err="1"/>
              <a:t>going</a:t>
            </a:r>
            <a:r>
              <a:rPr lang="fr-FR" baseline="0" dirty="0"/>
              <a:t> to </a:t>
            </a:r>
            <a:r>
              <a:rPr lang="fr-FR" baseline="0" dirty="0" err="1"/>
              <a:t>give</a:t>
            </a:r>
            <a:r>
              <a:rPr lang="fr-FR" baseline="0" dirty="0"/>
              <a:t> </a:t>
            </a:r>
            <a:r>
              <a:rPr lang="fr-FR" baseline="0" dirty="0" err="1"/>
              <a:t>you</a:t>
            </a:r>
            <a:r>
              <a:rPr lang="fr-FR" baseline="0" dirty="0"/>
              <a:t> the first </a:t>
            </a:r>
            <a:r>
              <a:rPr lang="fr-FR" baseline="0" dirty="0" err="1"/>
              <a:t>lesson</a:t>
            </a:r>
            <a:r>
              <a:rPr lang="fr-FR" baseline="0" dirty="0"/>
              <a:t> about one of the </a:t>
            </a:r>
            <a:r>
              <a:rPr lang="fr-FR" baseline="0" dirty="0" err="1"/>
              <a:t>Generic</a:t>
            </a:r>
            <a:r>
              <a:rPr lang="fr-FR" baseline="0" dirty="0"/>
              <a:t> </a:t>
            </a:r>
            <a:r>
              <a:rPr lang="fr-FR" baseline="0" dirty="0" err="1"/>
              <a:t>Enablers</a:t>
            </a:r>
            <a:r>
              <a:rPr lang="fr-FR" baseline="0" dirty="0"/>
              <a:t> in </a:t>
            </a:r>
            <a:r>
              <a:rPr lang="fr-FR" baseline="0" dirty="0" err="1"/>
              <a:t>this</a:t>
            </a:r>
            <a:r>
              <a:rPr lang="fr-FR" baseline="0" dirty="0"/>
              <a:t> </a:t>
            </a:r>
            <a:r>
              <a:rPr lang="fr-FR" baseline="0" dirty="0" err="1"/>
              <a:t>chapter</a:t>
            </a:r>
            <a:r>
              <a:rPr lang="fr-FR" baseline="0" dirty="0"/>
              <a:t>: the </a:t>
            </a:r>
            <a:r>
              <a:rPr lang="fr-FR" baseline="0" dirty="0" err="1"/>
              <a:t>Authorization</a:t>
            </a:r>
            <a:r>
              <a:rPr lang="fr-FR" baseline="0" dirty="0"/>
              <a:t> PDP. I </a:t>
            </a:r>
            <a:r>
              <a:rPr lang="fr-FR" baseline="0" dirty="0" err="1"/>
              <a:t>also</a:t>
            </a:r>
            <a:r>
              <a:rPr lang="fr-FR" baseline="0" dirty="0"/>
              <a:t> </a:t>
            </a:r>
            <a:r>
              <a:rPr lang="fr-FR" baseline="0" dirty="0" err="1"/>
              <a:t>happen</a:t>
            </a:r>
            <a:r>
              <a:rPr lang="fr-FR" baseline="0" dirty="0"/>
              <a:t> to </a:t>
            </a:r>
            <a:r>
              <a:rPr lang="fr-FR" baseline="0" dirty="0" err="1"/>
              <a:t>be</a:t>
            </a:r>
            <a:r>
              <a:rPr lang="fr-FR" baseline="0" dirty="0"/>
              <a:t> the </a:t>
            </a:r>
            <a:r>
              <a:rPr lang="fr-FR" baseline="0" dirty="0" err="1"/>
              <a:t>owner</a:t>
            </a:r>
            <a:r>
              <a:rPr lang="fr-FR" baseline="0" dirty="0"/>
              <a:t> of </a:t>
            </a:r>
            <a:r>
              <a:rPr lang="fr-FR" baseline="0" dirty="0" err="1"/>
              <a:t>this</a:t>
            </a:r>
            <a:r>
              <a:rPr lang="fr-FR" baseline="0" dirty="0"/>
              <a:t> </a:t>
            </a:r>
            <a:r>
              <a:rPr lang="fr-FR" baseline="0" dirty="0" err="1"/>
              <a:t>Generic</a:t>
            </a:r>
            <a:r>
              <a:rPr lang="fr-FR" baseline="0" dirty="0"/>
              <a:t> </a:t>
            </a:r>
            <a:r>
              <a:rPr lang="fr-FR" baseline="0" dirty="0" err="1"/>
              <a:t>Enabler</a:t>
            </a:r>
            <a:r>
              <a:rPr lang="fr-FR" baseline="0" dirty="0"/>
              <a:t>. This </a:t>
            </a:r>
            <a:r>
              <a:rPr lang="fr-FR" baseline="0" dirty="0" err="1"/>
              <a:t>lesson</a:t>
            </a:r>
            <a:r>
              <a:rPr lang="fr-FR" baseline="0" dirty="0"/>
              <a:t> </a:t>
            </a:r>
            <a:r>
              <a:rPr lang="fr-FR" baseline="0" dirty="0" err="1"/>
              <a:t>gives</a:t>
            </a:r>
            <a:r>
              <a:rPr lang="fr-FR" baseline="0" dirty="0"/>
              <a:t> </a:t>
            </a:r>
            <a:r>
              <a:rPr lang="fr-FR" baseline="0" dirty="0" err="1"/>
              <a:t>you</a:t>
            </a:r>
            <a:r>
              <a:rPr lang="fr-FR" baseline="0" dirty="0"/>
              <a:t> a </a:t>
            </a:r>
            <a:r>
              <a:rPr lang="fr-FR" baseline="0" dirty="0" err="1"/>
              <a:t>brief</a:t>
            </a:r>
            <a:r>
              <a:rPr lang="fr-FR" baseline="0" dirty="0"/>
              <a:t> introduction to the </a:t>
            </a:r>
            <a:r>
              <a:rPr lang="fr-FR" baseline="0" dirty="0" err="1"/>
              <a:t>Authorization</a:t>
            </a:r>
            <a:r>
              <a:rPr lang="fr-FR" baseline="0" dirty="0"/>
              <a:t> PDP as </a:t>
            </a:r>
            <a:r>
              <a:rPr lang="fr-FR" baseline="0" dirty="0" err="1"/>
              <a:t>it</a:t>
            </a:r>
            <a:r>
              <a:rPr lang="fr-FR" baseline="0" dirty="0"/>
              <a:t> </a:t>
            </a:r>
            <a:r>
              <a:rPr lang="fr-FR" baseline="0" dirty="0" err="1"/>
              <a:t>is</a:t>
            </a:r>
            <a:r>
              <a:rPr lang="fr-FR" baseline="0" dirty="0"/>
              <a:t> </a:t>
            </a:r>
            <a:r>
              <a:rPr lang="fr-FR" baseline="0" dirty="0" err="1"/>
              <a:t>specified</a:t>
            </a:r>
            <a:r>
              <a:rPr lang="fr-FR" baseline="0" dirty="0"/>
              <a:t> in FIWARE release 5. I </a:t>
            </a:r>
            <a:r>
              <a:rPr lang="fr-FR" baseline="0" dirty="0" err="1"/>
              <a:t>am</a:t>
            </a:r>
            <a:r>
              <a:rPr lang="fr-FR" baseline="0" dirty="0"/>
              <a:t> </a:t>
            </a:r>
            <a:r>
              <a:rPr lang="fr-FR" baseline="0" dirty="0" err="1"/>
              <a:t>also</a:t>
            </a:r>
            <a:r>
              <a:rPr lang="fr-FR" baseline="0" dirty="0"/>
              <a:t> the </a:t>
            </a:r>
            <a:r>
              <a:rPr lang="fr-FR" baseline="0" dirty="0" err="1"/>
              <a:t>owner</a:t>
            </a:r>
            <a:r>
              <a:rPr lang="fr-FR" baseline="0" dirty="0"/>
              <a:t> of </a:t>
            </a:r>
            <a:r>
              <a:rPr lang="fr-FR" baseline="0" dirty="0" err="1"/>
              <a:t>its</a:t>
            </a:r>
            <a:r>
              <a:rPr lang="fr-FR" baseline="0" dirty="0"/>
              <a:t> Reference </a:t>
            </a:r>
            <a:r>
              <a:rPr lang="fr-FR" baseline="0" dirty="0" err="1"/>
              <a:t>Implementation</a:t>
            </a:r>
            <a:r>
              <a:rPr lang="fr-FR" baseline="0" dirty="0"/>
              <a:t>, </a:t>
            </a:r>
            <a:r>
              <a:rPr lang="fr-FR" baseline="0" dirty="0" err="1"/>
              <a:t>AuhtzForce</a:t>
            </a:r>
            <a:r>
              <a:rPr lang="fr-FR" baseline="0" dirty="0"/>
              <a:t>, </a:t>
            </a:r>
            <a:r>
              <a:rPr lang="fr-FR" baseline="0" dirty="0" err="1"/>
              <a:t>currently</a:t>
            </a:r>
            <a:r>
              <a:rPr lang="fr-FR" baseline="0" dirty="0"/>
              <a:t> in release 5.4.1, </a:t>
            </a:r>
            <a:r>
              <a:rPr lang="fr-FR" baseline="0" dirty="0" err="1"/>
              <a:t>which</a:t>
            </a:r>
            <a:r>
              <a:rPr lang="fr-FR" baseline="0" dirty="0"/>
              <a:t> the </a:t>
            </a:r>
            <a:r>
              <a:rPr lang="fr-FR" baseline="0" dirty="0" err="1"/>
              <a:t>latest</a:t>
            </a:r>
            <a:r>
              <a:rPr lang="fr-FR" baseline="0" dirty="0"/>
              <a:t> version </a:t>
            </a:r>
            <a:r>
              <a:rPr lang="fr-FR" baseline="0" dirty="0" err="1"/>
              <a:t>implementing</a:t>
            </a:r>
            <a:r>
              <a:rPr lang="fr-FR" baseline="0" dirty="0"/>
              <a:t> the </a:t>
            </a:r>
            <a:r>
              <a:rPr lang="fr-FR" baseline="0" dirty="0" err="1"/>
              <a:t>Authorization</a:t>
            </a:r>
            <a:r>
              <a:rPr lang="fr-FR" baseline="0" dirty="0"/>
              <a:t> PDP </a:t>
            </a:r>
            <a:r>
              <a:rPr lang="fr-FR" baseline="0" dirty="0" err="1"/>
              <a:t>specification</a:t>
            </a:r>
            <a:r>
              <a:rPr lang="fr-FR" baseline="0" dirty="0"/>
              <a:t> as of </a:t>
            </a:r>
            <a:r>
              <a:rPr lang="fr-FR" baseline="0" dirty="0" err="1"/>
              <a:t>today</a:t>
            </a:r>
            <a:r>
              <a:rPr lang="fr-FR" baseline="0" dirty="0"/>
              <a:t>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8C4CC9-FE06-4C22-AD58-75FC4693B88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913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Lack of context: </a:t>
            </a:r>
          </a:p>
          <a:p>
            <a:r>
              <a:rPr lang="en-US" dirty="0"/>
              <a:t>“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Due to the static nature of Role Based Access Control, RBAC is unable to model policies that depend on contextual details such as time-of-day, location, relationship between users, and so on“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Source: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Evolution of RBAC Models to Next-Generation ABAC:  An Executive Summary,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Axiomatics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(2016)</a:t>
            </a:r>
            <a:endParaRPr lang="en-US" sz="1200" b="1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8C4CC9-FE06-4C22-AD58-75FC4693B88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674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8C4CC9-FE06-4C22-AD58-75FC4693B88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6740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</a:t>
            </a:r>
            <a:r>
              <a:rPr lang="en-US" baseline="0" dirty="0"/>
              <a:t> that you understand the need for ABAC, let’s see how it is implemented in FIWARE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8C4CC9-FE06-4C22-AD58-75FC4693B88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674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8C4CC9-FE06-4C22-AD58-75FC4693B88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900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8C4CC9-FE06-4C22-AD58-75FC4693B88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4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8C4CC9-FE06-4C22-AD58-75FC4693B88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33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9 Imagen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51" y="1975464"/>
            <a:ext cx="2790753" cy="1077443"/>
          </a:xfrm>
          <a:prstGeom prst="rect">
            <a:avLst/>
          </a:prstGeom>
        </p:spPr>
      </p:pic>
      <p:grpSp>
        <p:nvGrpSpPr>
          <p:cNvPr id="8" name="2 Grupo"/>
          <p:cNvGrpSpPr/>
          <p:nvPr userDrawn="1"/>
        </p:nvGrpSpPr>
        <p:grpSpPr>
          <a:xfrm>
            <a:off x="1062408" y="3383586"/>
            <a:ext cx="2032171" cy="946808"/>
            <a:chOff x="755576" y="4858456"/>
            <a:chExt cx="2032171" cy="946808"/>
          </a:xfrm>
        </p:grpSpPr>
        <p:pic>
          <p:nvPicPr>
            <p:cNvPr id="9" name="14 Imagen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576" y="4858456"/>
              <a:ext cx="2032171" cy="946808"/>
            </a:xfrm>
            <a:prstGeom prst="rect">
              <a:avLst/>
            </a:prstGeom>
          </p:spPr>
        </p:pic>
        <p:pic>
          <p:nvPicPr>
            <p:cNvPr id="10" name="15 Imagen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3473" y="5258983"/>
              <a:ext cx="232587" cy="189091"/>
            </a:xfrm>
            <a:prstGeom prst="rect">
              <a:avLst/>
            </a:prstGeom>
          </p:spPr>
        </p:pic>
      </p:grpSp>
      <p:grpSp>
        <p:nvGrpSpPr>
          <p:cNvPr id="11" name="3 Grupo"/>
          <p:cNvGrpSpPr/>
          <p:nvPr userDrawn="1"/>
        </p:nvGrpSpPr>
        <p:grpSpPr>
          <a:xfrm>
            <a:off x="3496747" y="1435207"/>
            <a:ext cx="2836305" cy="2880320"/>
            <a:chOff x="4788024" y="1819851"/>
            <a:chExt cx="4104456" cy="4168151"/>
          </a:xfrm>
        </p:grpSpPr>
        <p:pic>
          <p:nvPicPr>
            <p:cNvPr id="12" name="7 Imagen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8024" y="1819851"/>
              <a:ext cx="4104456" cy="2905293"/>
            </a:xfrm>
            <a:prstGeom prst="rect">
              <a:avLst/>
            </a:prstGeom>
          </p:spPr>
        </p:pic>
        <p:pic>
          <p:nvPicPr>
            <p:cNvPr id="13" name="8 Imagen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7031" y="3243846"/>
              <a:ext cx="3876812" cy="27441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9421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344216" y="3600450"/>
            <a:ext cx="4114800" cy="425054"/>
          </a:xfrm>
        </p:spPr>
        <p:txBody>
          <a:bodyPr anchor="b"/>
          <a:lstStyle>
            <a:lvl1pPr algn="l">
              <a:defRPr sz="1500" b="1">
                <a:solidFill>
                  <a:srgbClr val="002159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344216" y="459581"/>
            <a:ext cx="41148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344216" y="4025504"/>
            <a:ext cx="4114800" cy="603647"/>
          </a:xfrm>
        </p:spPr>
        <p:txBody>
          <a:bodyPr/>
          <a:lstStyle>
            <a:lvl1pPr marL="0" indent="0">
              <a:buNone/>
              <a:defRPr sz="1050">
                <a:solidFill>
                  <a:srgbClr val="48B9C9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0" y="4731990"/>
            <a:ext cx="6515100" cy="273844"/>
          </a:xfrm>
          <a:prstGeom prst="rect">
            <a:avLst/>
          </a:prstGeom>
        </p:spPr>
        <p:txBody>
          <a:bodyPr/>
          <a:lstStyle/>
          <a:p>
            <a:fld id="{5DB640FA-A0C5-43F9-B65B-C58560F0DB53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585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2159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0" y="4731990"/>
            <a:ext cx="6515100" cy="273844"/>
          </a:xfrm>
          <a:prstGeom prst="rect">
            <a:avLst/>
          </a:prstGeom>
        </p:spPr>
        <p:txBody>
          <a:bodyPr/>
          <a:lstStyle/>
          <a:p>
            <a:fld id="{5DB640FA-A0C5-43F9-B65B-C58560F0DB53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958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4972050" y="205979"/>
            <a:ext cx="1543050" cy="43886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42900" y="205979"/>
            <a:ext cx="4514850" cy="4388644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0" y="4731990"/>
            <a:ext cx="6515100" cy="273844"/>
          </a:xfrm>
          <a:prstGeom prst="rect">
            <a:avLst/>
          </a:prstGeom>
        </p:spPr>
        <p:txBody>
          <a:bodyPr/>
          <a:lstStyle/>
          <a:p>
            <a:fld id="{5DB640FA-A0C5-43F9-B65B-C58560F0DB53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28211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9 Imagen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51" y="1975464"/>
            <a:ext cx="2790753" cy="1077443"/>
          </a:xfrm>
          <a:prstGeom prst="rect">
            <a:avLst/>
          </a:prstGeom>
        </p:spPr>
      </p:pic>
      <p:grpSp>
        <p:nvGrpSpPr>
          <p:cNvPr id="2" name="2 Grupo"/>
          <p:cNvGrpSpPr/>
          <p:nvPr userDrawn="1"/>
        </p:nvGrpSpPr>
        <p:grpSpPr>
          <a:xfrm>
            <a:off x="1062408" y="3383586"/>
            <a:ext cx="2032171" cy="946808"/>
            <a:chOff x="755576" y="4858456"/>
            <a:chExt cx="2032171" cy="946808"/>
          </a:xfrm>
        </p:grpSpPr>
        <p:pic>
          <p:nvPicPr>
            <p:cNvPr id="9" name="14 Imagen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576" y="4858456"/>
              <a:ext cx="2032171" cy="946808"/>
            </a:xfrm>
            <a:prstGeom prst="rect">
              <a:avLst/>
            </a:prstGeom>
          </p:spPr>
        </p:pic>
        <p:pic>
          <p:nvPicPr>
            <p:cNvPr id="10" name="15 Imagen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3473" y="5258983"/>
              <a:ext cx="232587" cy="189091"/>
            </a:xfrm>
            <a:prstGeom prst="rect">
              <a:avLst/>
            </a:prstGeom>
          </p:spPr>
        </p:pic>
      </p:grpSp>
      <p:grpSp>
        <p:nvGrpSpPr>
          <p:cNvPr id="3" name="3 Grupo"/>
          <p:cNvGrpSpPr/>
          <p:nvPr userDrawn="1"/>
        </p:nvGrpSpPr>
        <p:grpSpPr>
          <a:xfrm>
            <a:off x="3496747" y="1435207"/>
            <a:ext cx="2836305" cy="2880320"/>
            <a:chOff x="4788024" y="1819851"/>
            <a:chExt cx="4104456" cy="4168151"/>
          </a:xfrm>
        </p:grpSpPr>
        <p:pic>
          <p:nvPicPr>
            <p:cNvPr id="12" name="7 Imagen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8024" y="1819851"/>
              <a:ext cx="4104456" cy="2905293"/>
            </a:xfrm>
            <a:prstGeom prst="rect">
              <a:avLst/>
            </a:prstGeom>
          </p:spPr>
        </p:pic>
        <p:pic>
          <p:nvPicPr>
            <p:cNvPr id="13" name="8 Imagen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7031" y="3243846"/>
              <a:ext cx="3876812" cy="27441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94214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471488" y="4767263"/>
            <a:ext cx="1543050" cy="274637"/>
          </a:xfrm>
          <a:prstGeom prst="rect">
            <a:avLst/>
          </a:prstGeom>
        </p:spPr>
        <p:txBody>
          <a:bodyPr/>
          <a:lstStyle/>
          <a:p>
            <a:fld id="{6864C739-F722-4A5F-993E-21F025C3362C}" type="datetimeFigureOut">
              <a:rPr lang="es-ES" smtClean="0"/>
              <a:pPr/>
              <a:t>18/10/2016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2271713" y="4767263"/>
            <a:ext cx="2314575" cy="274637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4843463" y="4767263"/>
            <a:ext cx="1543050" cy="274637"/>
          </a:xfrm>
          <a:prstGeom prst="rect">
            <a:avLst/>
          </a:prstGeom>
        </p:spPr>
        <p:txBody>
          <a:bodyPr/>
          <a:lstStyle/>
          <a:p>
            <a:fld id="{56F8C8D4-27D6-409A-83F4-0DC44CBD9376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5" name="14 CuadroTexto"/>
          <p:cNvSpPr txBox="1"/>
          <p:nvPr userDrawn="1"/>
        </p:nvSpPr>
        <p:spPr>
          <a:xfrm>
            <a:off x="566682" y="683884"/>
            <a:ext cx="300976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300" dirty="0" err="1">
                <a:solidFill>
                  <a:srgbClr val="48B9C9"/>
                </a:solidFill>
                <a:latin typeface="Neo Tech Std Medium" pitchFamily="34" charset="0"/>
              </a:rPr>
              <a:t>Thanks</a:t>
            </a:r>
            <a:r>
              <a:rPr lang="es-ES" sz="3300" dirty="0">
                <a:solidFill>
                  <a:srgbClr val="48B9C9"/>
                </a:solidFill>
                <a:latin typeface="Neo Tech Std Medium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265256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4350" y="1597820"/>
            <a:ext cx="5829300" cy="1102519"/>
          </a:xfrm>
        </p:spPr>
        <p:txBody>
          <a:bodyPr/>
          <a:lstStyle>
            <a:lvl1pPr>
              <a:defRPr>
                <a:solidFill>
                  <a:srgbClr val="002159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28700" y="2914650"/>
            <a:ext cx="48006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1650">
                <a:solidFill>
                  <a:srgbClr val="48B9C9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Haga clic para modificar el estilo de subtítulo del patrón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0" y="4803998"/>
            <a:ext cx="6813376" cy="339502"/>
          </a:xfrm>
          <a:prstGeom prst="rect">
            <a:avLst/>
          </a:prstGeom>
        </p:spPr>
        <p:txBody>
          <a:bodyPr/>
          <a:lstStyle/>
          <a:p>
            <a:fld id="{5DB640FA-A0C5-43F9-B65B-C58560F0DB53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5270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2159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0" y="4731990"/>
            <a:ext cx="6515100" cy="273844"/>
          </a:xfrm>
          <a:prstGeom prst="rect">
            <a:avLst/>
          </a:prstGeom>
        </p:spPr>
        <p:txBody>
          <a:bodyPr/>
          <a:lstStyle/>
          <a:p>
            <a:fld id="{5DB640FA-A0C5-43F9-B65B-C58560F0DB53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3223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41735" y="3305176"/>
            <a:ext cx="58293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41735" y="2180035"/>
            <a:ext cx="58293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rgbClr val="48B9C9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0" y="4731990"/>
            <a:ext cx="6515100" cy="273844"/>
          </a:xfrm>
          <a:prstGeom prst="rect">
            <a:avLst/>
          </a:prstGeom>
        </p:spPr>
        <p:txBody>
          <a:bodyPr/>
          <a:lstStyle/>
          <a:p>
            <a:fld id="{5DB640FA-A0C5-43F9-B65B-C58560F0DB53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545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2159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342900" y="1200151"/>
            <a:ext cx="302895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86150" y="1200151"/>
            <a:ext cx="302895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0" y="4731990"/>
            <a:ext cx="6515100" cy="273844"/>
          </a:xfrm>
          <a:prstGeom prst="rect">
            <a:avLst/>
          </a:prstGeom>
        </p:spPr>
        <p:txBody>
          <a:bodyPr/>
          <a:lstStyle/>
          <a:p>
            <a:fld id="{5DB640FA-A0C5-43F9-B65B-C58560F0DB53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3888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2159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0" y="1151335"/>
            <a:ext cx="3030141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rgbClr val="48B9C9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2900" y="1631156"/>
            <a:ext cx="3030141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3483770" y="1151335"/>
            <a:ext cx="3031331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rgbClr val="48B9C9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3483770" y="1631156"/>
            <a:ext cx="3031331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0" y="4731990"/>
            <a:ext cx="6515100" cy="273844"/>
          </a:xfrm>
          <a:prstGeom prst="rect">
            <a:avLst/>
          </a:prstGeom>
        </p:spPr>
        <p:txBody>
          <a:bodyPr/>
          <a:lstStyle/>
          <a:p>
            <a:fld id="{5DB640FA-A0C5-43F9-B65B-C58560F0DB53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53514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E4A1CCEE-39A9-42E1-AEB2-F4AF9FE86139}" type="datetimeFigureOut">
              <a:rPr lang="es-ES" smtClean="0"/>
              <a:pPr/>
              <a:t>18/10/2016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0" y="4731990"/>
            <a:ext cx="6515100" cy="273844"/>
          </a:xfrm>
          <a:prstGeom prst="rect">
            <a:avLst/>
          </a:prstGeom>
        </p:spPr>
        <p:txBody>
          <a:bodyPr/>
          <a:lstStyle/>
          <a:p>
            <a:fld id="{5DB640FA-A0C5-43F9-B65B-C58560F0DB53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5284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E4A1CCEE-39A9-42E1-AEB2-F4AF9FE86139}" type="datetimeFigureOut">
              <a:rPr lang="es-ES" smtClean="0"/>
              <a:pPr/>
              <a:t>18/10/2016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0" y="4731990"/>
            <a:ext cx="6515100" cy="273844"/>
          </a:xfrm>
          <a:prstGeom prst="rect">
            <a:avLst/>
          </a:prstGeom>
        </p:spPr>
        <p:txBody>
          <a:bodyPr/>
          <a:lstStyle/>
          <a:p>
            <a:fld id="{5DB640FA-A0C5-43F9-B65B-C58560F0DB53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3994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1" y="204787"/>
            <a:ext cx="2256235" cy="871538"/>
          </a:xfrm>
        </p:spPr>
        <p:txBody>
          <a:bodyPr anchor="b"/>
          <a:lstStyle>
            <a:lvl1pPr algn="l">
              <a:defRPr sz="1500" b="1">
                <a:solidFill>
                  <a:srgbClr val="002159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681287" y="204789"/>
            <a:ext cx="3833813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342901" y="1076327"/>
            <a:ext cx="2256235" cy="3518297"/>
          </a:xfrm>
        </p:spPr>
        <p:txBody>
          <a:bodyPr/>
          <a:lstStyle>
            <a:lvl1pPr marL="0" indent="0">
              <a:buNone/>
              <a:defRPr sz="1050">
                <a:solidFill>
                  <a:srgbClr val="48B9C9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0" y="4731990"/>
            <a:ext cx="6515100" cy="273844"/>
          </a:xfrm>
          <a:prstGeom prst="rect">
            <a:avLst/>
          </a:prstGeom>
        </p:spPr>
        <p:txBody>
          <a:bodyPr/>
          <a:lstStyle/>
          <a:p>
            <a:fld id="{5DB640FA-A0C5-43F9-B65B-C58560F0DB53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3500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image" Target="../media/image6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12 Rectángulo"/>
          <p:cNvSpPr/>
          <p:nvPr/>
        </p:nvSpPr>
        <p:spPr>
          <a:xfrm>
            <a:off x="0" y="0"/>
            <a:ext cx="6858000" cy="1385402"/>
          </a:xfrm>
          <a:prstGeom prst="rect">
            <a:avLst/>
          </a:prstGeom>
          <a:solidFill>
            <a:srgbClr val="48B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s-ES" sz="1050" dirty="0"/>
          </a:p>
        </p:txBody>
      </p:sp>
      <p:pic>
        <p:nvPicPr>
          <p:cNvPr id="10" name="9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51" y="1975464"/>
            <a:ext cx="2790753" cy="1077443"/>
          </a:xfrm>
          <a:prstGeom prst="rect">
            <a:avLst/>
          </a:prstGeom>
        </p:spPr>
      </p:pic>
      <p:grpSp>
        <p:nvGrpSpPr>
          <p:cNvPr id="12" name="2 Grupo"/>
          <p:cNvGrpSpPr/>
          <p:nvPr/>
        </p:nvGrpSpPr>
        <p:grpSpPr>
          <a:xfrm>
            <a:off x="1062408" y="3383586"/>
            <a:ext cx="2032171" cy="946808"/>
            <a:chOff x="755576" y="4858456"/>
            <a:chExt cx="2032171" cy="946808"/>
          </a:xfrm>
        </p:grpSpPr>
        <p:pic>
          <p:nvPicPr>
            <p:cNvPr id="14" name="14 Imagen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576" y="4858456"/>
              <a:ext cx="2032171" cy="946808"/>
            </a:xfrm>
            <a:prstGeom prst="rect">
              <a:avLst/>
            </a:prstGeom>
          </p:spPr>
        </p:pic>
        <p:pic>
          <p:nvPicPr>
            <p:cNvPr id="15" name="15 Imagen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3473" y="5258983"/>
              <a:ext cx="232587" cy="189091"/>
            </a:xfrm>
            <a:prstGeom prst="rect">
              <a:avLst/>
            </a:prstGeom>
          </p:spPr>
        </p:pic>
      </p:grpSp>
      <p:grpSp>
        <p:nvGrpSpPr>
          <p:cNvPr id="16" name="3 Grupo"/>
          <p:cNvGrpSpPr/>
          <p:nvPr/>
        </p:nvGrpSpPr>
        <p:grpSpPr>
          <a:xfrm>
            <a:off x="3496747" y="1435207"/>
            <a:ext cx="2836305" cy="2880320"/>
            <a:chOff x="4788024" y="1819851"/>
            <a:chExt cx="4104456" cy="4168151"/>
          </a:xfrm>
        </p:grpSpPr>
        <p:pic>
          <p:nvPicPr>
            <p:cNvPr id="17" name="7 Imagen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8024" y="1819851"/>
              <a:ext cx="4104456" cy="2905293"/>
            </a:xfrm>
            <a:prstGeom prst="rect">
              <a:avLst/>
            </a:prstGeom>
          </p:spPr>
        </p:pic>
        <p:pic>
          <p:nvPicPr>
            <p:cNvPr id="19" name="8 Imagen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7031" y="3243846"/>
              <a:ext cx="3876812" cy="27441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2340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342900" y="205979"/>
            <a:ext cx="6172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 err="1"/>
              <a:t>Slide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drawings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0" y="1200151"/>
            <a:ext cx="6172200" cy="32618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10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0" y="4778375"/>
            <a:ext cx="6858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48B9C9"/>
                </a:solidFill>
                <a:latin typeface="Verdana" pitchFamily="34" charset="0"/>
              </a:defRPr>
            </a:lvl1pPr>
          </a:lstStyle>
          <a:p>
            <a:fld id="{5DB640FA-A0C5-43F9-B65B-C58560F0DB53}" type="slidenum">
              <a:rPr lang="es-ES" smtClean="0"/>
              <a:pPr/>
              <a:t>‹#›</a:t>
            </a:fld>
            <a:endParaRPr lang="es-ES" dirty="0"/>
          </a:p>
        </p:txBody>
      </p:sp>
      <p:pic>
        <p:nvPicPr>
          <p:cNvPr id="11" name="7 Imagen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517"/>
          <a:stretch/>
        </p:blipFill>
        <p:spPr>
          <a:xfrm>
            <a:off x="368152" y="4813491"/>
            <a:ext cx="864096" cy="238471"/>
          </a:xfrm>
          <a:prstGeom prst="rect">
            <a:avLst/>
          </a:prstGeom>
        </p:spPr>
      </p:pic>
      <p:grpSp>
        <p:nvGrpSpPr>
          <p:cNvPr id="16" name="10 Grupo"/>
          <p:cNvGrpSpPr/>
          <p:nvPr/>
        </p:nvGrpSpPr>
        <p:grpSpPr>
          <a:xfrm>
            <a:off x="4509120" y="4771107"/>
            <a:ext cx="2270525" cy="365557"/>
            <a:chOff x="4433776" y="4710223"/>
            <a:chExt cx="3767600" cy="606588"/>
          </a:xfrm>
        </p:grpSpPr>
        <p:pic>
          <p:nvPicPr>
            <p:cNvPr id="17" name="3 Imagen"/>
            <p:cNvPicPr>
              <a:picLocks noChangeAspect="1"/>
            </p:cNvPicPr>
            <p:nvPr userDrawn="1"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49" t="31626" r="10983" b="34187"/>
            <a:stretch/>
          </p:blipFill>
          <p:spPr>
            <a:xfrm>
              <a:off x="4433776" y="4710223"/>
              <a:ext cx="2009553" cy="606588"/>
            </a:xfrm>
            <a:prstGeom prst="rect">
              <a:avLst/>
            </a:prstGeom>
          </p:spPr>
        </p:pic>
        <p:pic>
          <p:nvPicPr>
            <p:cNvPr id="18" name="4 Imagen"/>
            <p:cNvPicPr>
              <a:picLocks noChangeAspect="1"/>
            </p:cNvPicPr>
            <p:nvPr userDrawn="1"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77" t="34190" r="7113" b="32905"/>
            <a:stretch/>
          </p:blipFill>
          <p:spPr>
            <a:xfrm>
              <a:off x="6516216" y="4819582"/>
              <a:ext cx="1685160" cy="4638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508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87" r:id="rId12"/>
  </p:sldLayoutIdLst>
  <p:txStyles>
    <p:titleStyle>
      <a:lvl1pPr algn="l" defTabSz="685800" rtl="0" eaLnBrk="1" latinLnBrk="0" hangingPunct="1">
        <a:spcBef>
          <a:spcPct val="0"/>
        </a:spcBef>
        <a:buNone/>
        <a:defRPr sz="1800" kern="1200">
          <a:solidFill>
            <a:srgbClr val="002159"/>
          </a:solidFill>
          <a:latin typeface="Verdana" pitchFamily="34" charset="0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002159"/>
          </a:solidFill>
          <a:latin typeface="Verdana" pitchFamily="34" charset="0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rgbClr val="48B9C9"/>
          </a:solidFill>
          <a:latin typeface="Verdana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rgbClr val="002159"/>
          </a:solidFill>
          <a:latin typeface="Verdana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rgbClr val="002159"/>
          </a:solidFill>
          <a:latin typeface="Verdana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rgbClr val="48B9C9"/>
          </a:solidFill>
          <a:latin typeface="Verdana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fecha 1"/>
          <p:cNvSpPr>
            <a:spLocks noGrp="1"/>
          </p:cNvSpPr>
          <p:nvPr>
            <p:ph type="dt" sz="half" idx="2"/>
          </p:nvPr>
        </p:nvSpPr>
        <p:spPr>
          <a:xfrm>
            <a:off x="471488" y="4767263"/>
            <a:ext cx="1543050" cy="274637"/>
          </a:xfrm>
          <a:prstGeom prst="rect">
            <a:avLst/>
          </a:prstGeom>
        </p:spPr>
        <p:txBody>
          <a:bodyPr/>
          <a:lstStyle/>
          <a:p>
            <a:fld id="{6864C739-F722-4A5F-993E-21F025C3362C}" type="datetimeFigureOut">
              <a:rPr lang="es-ES" smtClean="0"/>
              <a:pPr/>
              <a:t>18/10/2016</a:t>
            </a:fld>
            <a:endParaRPr lang="es-ES"/>
          </a:p>
        </p:txBody>
      </p:sp>
      <p:sp>
        <p:nvSpPr>
          <p:cNvPr id="8" name="Marcador de pie de página 2"/>
          <p:cNvSpPr>
            <a:spLocks noGrp="1"/>
          </p:cNvSpPr>
          <p:nvPr>
            <p:ph type="ftr" sz="quarter" idx="3"/>
          </p:nvPr>
        </p:nvSpPr>
        <p:spPr>
          <a:xfrm>
            <a:off x="2271713" y="4767263"/>
            <a:ext cx="2314575" cy="274637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4843463" y="4767263"/>
            <a:ext cx="1543050" cy="274637"/>
          </a:xfrm>
          <a:prstGeom prst="rect">
            <a:avLst/>
          </a:prstGeom>
        </p:spPr>
        <p:txBody>
          <a:bodyPr/>
          <a:lstStyle/>
          <a:p>
            <a:fld id="{56F8C8D4-27D6-409A-83F4-0DC44CBD9376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10" name="14 CuadroTexto"/>
          <p:cNvSpPr txBox="1"/>
          <p:nvPr/>
        </p:nvSpPr>
        <p:spPr>
          <a:xfrm>
            <a:off x="566682" y="683884"/>
            <a:ext cx="300976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300" dirty="0" err="1">
                <a:solidFill>
                  <a:srgbClr val="48B9C9"/>
                </a:solidFill>
                <a:latin typeface="Neo Tech Std Medium" pitchFamily="34" charset="0"/>
              </a:rPr>
              <a:t>Thanks</a:t>
            </a:r>
            <a:r>
              <a:rPr lang="es-ES" sz="3300" dirty="0">
                <a:solidFill>
                  <a:srgbClr val="48B9C9"/>
                </a:solidFill>
                <a:latin typeface="Neo Tech Std Medium" pitchFamily="34" charset="0"/>
              </a:rPr>
              <a:t>!</a:t>
            </a:r>
          </a:p>
        </p:txBody>
      </p:sp>
      <p:pic>
        <p:nvPicPr>
          <p:cNvPr id="11" name="8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37" y="1755122"/>
            <a:ext cx="3097049" cy="1195697"/>
          </a:xfrm>
          <a:prstGeom prst="rect">
            <a:avLst/>
          </a:prstGeom>
        </p:spPr>
      </p:pic>
      <p:grpSp>
        <p:nvGrpSpPr>
          <p:cNvPr id="12" name="10 Grupo"/>
          <p:cNvGrpSpPr/>
          <p:nvPr/>
        </p:nvGrpSpPr>
        <p:grpSpPr>
          <a:xfrm>
            <a:off x="674695" y="3643842"/>
            <a:ext cx="1524128" cy="710106"/>
            <a:chOff x="755576" y="4858456"/>
            <a:chExt cx="2032171" cy="946808"/>
          </a:xfrm>
        </p:grpSpPr>
        <p:pic>
          <p:nvPicPr>
            <p:cNvPr id="13" name="11 Imagen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576" y="4858456"/>
              <a:ext cx="2032171" cy="946808"/>
            </a:xfrm>
            <a:prstGeom prst="rect">
              <a:avLst/>
            </a:prstGeom>
          </p:spPr>
        </p:pic>
        <p:pic>
          <p:nvPicPr>
            <p:cNvPr id="14" name="12 Imagen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3473" y="5258983"/>
              <a:ext cx="232587" cy="189091"/>
            </a:xfrm>
            <a:prstGeom prst="rect">
              <a:avLst/>
            </a:prstGeom>
          </p:spPr>
        </p:pic>
      </p:grpSp>
      <p:grpSp>
        <p:nvGrpSpPr>
          <p:cNvPr id="15" name="13 Grupo"/>
          <p:cNvGrpSpPr/>
          <p:nvPr/>
        </p:nvGrpSpPr>
        <p:grpSpPr>
          <a:xfrm>
            <a:off x="3933056" y="1284048"/>
            <a:ext cx="2783841" cy="2827042"/>
            <a:chOff x="4788024" y="1819851"/>
            <a:chExt cx="4104456" cy="4168151"/>
          </a:xfrm>
        </p:grpSpPr>
        <p:pic>
          <p:nvPicPr>
            <p:cNvPr id="16" name="20 Imagen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8024" y="1819851"/>
              <a:ext cx="4104456" cy="2905293"/>
            </a:xfrm>
            <a:prstGeom prst="rect">
              <a:avLst/>
            </a:prstGeom>
          </p:spPr>
        </p:pic>
        <p:pic>
          <p:nvPicPr>
            <p:cNvPr id="17" name="21 Imagen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7031" y="3243846"/>
              <a:ext cx="3876812" cy="27441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0700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7.m4a"/><Relationship Id="rId7" Type="http://schemas.openxmlformats.org/officeDocument/2006/relationships/image" Target="../media/image1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3.xml"/><Relationship Id="rId4" Type="http://schemas.openxmlformats.org/officeDocument/2006/relationships/audio" Target="../media/media7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0.png"/><Relationship Id="rId5" Type="http://schemas.openxmlformats.org/officeDocument/2006/relationships/hyperlink" Target="https://forge.fiware.org/plugins/mediawiki/wiki/fiware/index.php/FIWARE.OpenSpecification.Security.AuthorizationPDP" TargetMode="External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0.png"/><Relationship Id="rId5" Type="http://schemas.openxmlformats.org/officeDocument/2006/relationships/hyperlink" Target="http://catalogue.fiware.org/enablers/authorization-pdp-authzforce" TargetMode="External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188640" y="267494"/>
            <a:ext cx="5184576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050" b="1" dirty="0" err="1">
                <a:solidFill>
                  <a:schemeClr val="bg1"/>
                </a:solidFill>
                <a:latin typeface="Verdana" pitchFamily="34" charset="0"/>
              </a:rPr>
              <a:t>Lesson</a:t>
            </a:r>
            <a:r>
              <a:rPr lang="es-ES" sz="1050" b="1" dirty="0">
                <a:solidFill>
                  <a:schemeClr val="bg1"/>
                </a:solidFill>
                <a:latin typeface="Verdana" pitchFamily="34" charset="0"/>
              </a:rPr>
              <a:t> 1 - </a:t>
            </a:r>
            <a:r>
              <a:rPr lang="es-ES" sz="1050" b="1" dirty="0" err="1">
                <a:solidFill>
                  <a:schemeClr val="bg1"/>
                </a:solidFill>
                <a:latin typeface="Verdana" pitchFamily="34" charset="0"/>
              </a:rPr>
              <a:t>Introduction</a:t>
            </a:r>
            <a:r>
              <a:rPr lang="es-ES" sz="1050" b="1" dirty="0">
                <a:solidFill>
                  <a:schemeClr val="bg1"/>
                </a:solidFill>
                <a:latin typeface="Verdana" pitchFamily="34" charset="0"/>
              </a:rPr>
              <a:t> to </a:t>
            </a:r>
            <a:r>
              <a:rPr lang="es-ES" sz="1050" b="1" dirty="0" err="1">
                <a:solidFill>
                  <a:schemeClr val="bg1"/>
                </a:solidFill>
                <a:latin typeface="Verdana" pitchFamily="34" charset="0"/>
              </a:rPr>
              <a:t>Authorization</a:t>
            </a:r>
            <a:r>
              <a:rPr lang="es-ES" sz="1050" b="1" dirty="0">
                <a:solidFill>
                  <a:schemeClr val="bg1"/>
                </a:solidFill>
                <a:latin typeface="Verdana" pitchFamily="34" charset="0"/>
              </a:rPr>
              <a:t> PDP GE </a:t>
            </a:r>
          </a:p>
          <a:p>
            <a:pPr algn="ctr"/>
            <a:endParaRPr lang="es-ES" sz="1050" i="1" dirty="0">
              <a:solidFill>
                <a:schemeClr val="bg1"/>
              </a:solidFill>
              <a:latin typeface="Verdana" pitchFamily="34" charset="0"/>
            </a:endParaRPr>
          </a:p>
          <a:p>
            <a:pPr algn="ctr"/>
            <a:endParaRPr lang="es-ES" sz="1050" i="1" dirty="0">
              <a:solidFill>
                <a:schemeClr val="bg1"/>
              </a:solidFill>
              <a:latin typeface="Verdana" pitchFamily="34" charset="0"/>
            </a:endParaRPr>
          </a:p>
          <a:p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FIWARE </a:t>
            </a:r>
            <a:r>
              <a:rPr lang="es-ES" sz="900" i="1" dirty="0" err="1">
                <a:solidFill>
                  <a:schemeClr val="bg1"/>
                </a:solidFill>
                <a:latin typeface="Verdana" pitchFamily="34" charset="0"/>
              </a:rPr>
              <a:t>Chapter</a:t>
            </a:r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: </a:t>
            </a:r>
            <a:r>
              <a:rPr lang="es-ES" sz="900" b="1" i="1" dirty="0">
                <a:solidFill>
                  <a:schemeClr val="bg1"/>
                </a:solidFill>
                <a:latin typeface="Verdana" pitchFamily="34" charset="0"/>
              </a:rPr>
              <a:t>Security</a:t>
            </a:r>
          </a:p>
          <a:p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FIWARE GE: </a:t>
            </a:r>
            <a:r>
              <a:rPr lang="es-ES" sz="900" b="1" i="1" dirty="0" err="1">
                <a:solidFill>
                  <a:schemeClr val="bg1"/>
                </a:solidFill>
                <a:latin typeface="Verdana" pitchFamily="34" charset="0"/>
              </a:rPr>
              <a:t>Authorization</a:t>
            </a:r>
            <a:r>
              <a:rPr lang="es-ES" sz="900" b="1" i="1" dirty="0">
                <a:solidFill>
                  <a:schemeClr val="bg1"/>
                </a:solidFill>
                <a:latin typeface="Verdana" pitchFamily="34" charset="0"/>
              </a:rPr>
              <a:t> PDP </a:t>
            </a:r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(</a:t>
            </a:r>
            <a:r>
              <a:rPr lang="es-ES" sz="900" i="1" dirty="0" err="1">
                <a:solidFill>
                  <a:schemeClr val="bg1"/>
                </a:solidFill>
                <a:latin typeface="Verdana" pitchFamily="34" charset="0"/>
              </a:rPr>
              <a:t>current</a:t>
            </a:r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 </a:t>
            </a:r>
            <a:r>
              <a:rPr lang="es-ES" sz="900" i="1" dirty="0" err="1">
                <a:solidFill>
                  <a:schemeClr val="bg1"/>
                </a:solidFill>
                <a:latin typeface="Verdana" pitchFamily="34" charset="0"/>
              </a:rPr>
              <a:t>version</a:t>
            </a:r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: R5)</a:t>
            </a:r>
            <a:endParaRPr lang="es-ES" sz="900" b="1" i="1" dirty="0">
              <a:solidFill>
                <a:schemeClr val="bg1"/>
              </a:solidFill>
              <a:latin typeface="Verdana" pitchFamily="34" charset="0"/>
            </a:endParaRPr>
          </a:p>
          <a:p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FIWARE </a:t>
            </a:r>
            <a:r>
              <a:rPr lang="es-ES" sz="900" i="1" dirty="0" err="1">
                <a:solidFill>
                  <a:schemeClr val="bg1"/>
                </a:solidFill>
                <a:latin typeface="Verdana" pitchFamily="34" charset="0"/>
              </a:rPr>
              <a:t>GEri</a:t>
            </a:r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: </a:t>
            </a:r>
            <a:r>
              <a:rPr lang="es-ES" sz="900" b="1" i="1" dirty="0" err="1">
                <a:solidFill>
                  <a:schemeClr val="bg1"/>
                </a:solidFill>
                <a:latin typeface="Verdana" pitchFamily="34" charset="0"/>
              </a:rPr>
              <a:t>AuthzForce</a:t>
            </a:r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 (</a:t>
            </a:r>
            <a:r>
              <a:rPr lang="es-ES" sz="900" i="1" dirty="0" err="1">
                <a:solidFill>
                  <a:schemeClr val="bg1"/>
                </a:solidFill>
                <a:latin typeface="Verdana" pitchFamily="34" charset="0"/>
              </a:rPr>
              <a:t>current</a:t>
            </a:r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 </a:t>
            </a:r>
            <a:r>
              <a:rPr lang="es-ES" sz="900" i="1" dirty="0" err="1">
                <a:solidFill>
                  <a:schemeClr val="bg1"/>
                </a:solidFill>
                <a:latin typeface="Verdana" pitchFamily="34" charset="0"/>
              </a:rPr>
              <a:t>version</a:t>
            </a:r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: 5.4.1)</a:t>
            </a:r>
          </a:p>
          <a:p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FIWARE GE </a:t>
            </a:r>
            <a:r>
              <a:rPr lang="es-ES" sz="900" i="1" dirty="0" err="1">
                <a:solidFill>
                  <a:schemeClr val="bg1"/>
                </a:solidFill>
                <a:latin typeface="Verdana" pitchFamily="34" charset="0"/>
              </a:rPr>
              <a:t>Owner</a:t>
            </a:r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: </a:t>
            </a:r>
            <a:r>
              <a:rPr lang="es-ES" sz="900" b="1" i="1" dirty="0">
                <a:solidFill>
                  <a:schemeClr val="bg1"/>
                </a:solidFill>
                <a:latin typeface="Verdana" pitchFamily="34" charset="0"/>
              </a:rPr>
              <a:t>Cyril </a:t>
            </a:r>
            <a:r>
              <a:rPr lang="es-ES" sz="900" b="1" i="1" dirty="0" err="1">
                <a:solidFill>
                  <a:schemeClr val="bg1"/>
                </a:solidFill>
                <a:latin typeface="Verdana" pitchFamily="34" charset="0"/>
              </a:rPr>
              <a:t>Dangerville</a:t>
            </a:r>
            <a:r>
              <a:rPr lang="es-ES" sz="900" i="1" dirty="0">
                <a:solidFill>
                  <a:schemeClr val="bg1"/>
                </a:solidFill>
                <a:latin typeface="Verdana" pitchFamily="34" charset="0"/>
              </a:rPr>
              <a:t>, </a:t>
            </a:r>
            <a:r>
              <a:rPr lang="es-ES" sz="900" b="1" i="1" dirty="0" err="1">
                <a:solidFill>
                  <a:schemeClr val="bg1"/>
                </a:solidFill>
                <a:latin typeface="Verdana" pitchFamily="34" charset="0"/>
              </a:rPr>
              <a:t>Thales</a:t>
            </a:r>
            <a:r>
              <a:rPr lang="es-ES" sz="900" b="1" i="1" dirty="0">
                <a:solidFill>
                  <a:schemeClr val="bg1"/>
                </a:solidFill>
                <a:latin typeface="Verdana" pitchFamily="34" charset="0"/>
              </a:rPr>
              <a:t> </a:t>
            </a:r>
            <a:r>
              <a:rPr lang="es-ES" sz="900" b="1" i="1" dirty="0" err="1">
                <a:solidFill>
                  <a:schemeClr val="bg1"/>
                </a:solidFill>
                <a:latin typeface="Verdana" pitchFamily="34" charset="0"/>
              </a:rPr>
              <a:t>Services</a:t>
            </a:r>
            <a:endParaRPr lang="es-ES" sz="900" b="1" i="1" dirty="0">
              <a:solidFill>
                <a:schemeClr val="bg1"/>
              </a:solidFill>
              <a:latin typeface="Verdana" pitchFamily="34" charset="0"/>
            </a:endParaRPr>
          </a:p>
        </p:txBody>
      </p:sp>
      <p:pic>
        <p:nvPicPr>
          <p:cNvPr id="2" name="slide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24200" y="2266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695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9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Goals of this lesson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42900" y="1131590"/>
            <a:ext cx="6172200" cy="3168352"/>
          </a:xfrm>
        </p:spPr>
        <p:txBody>
          <a:bodyPr>
            <a:normAutofit/>
          </a:bodyPr>
          <a:lstStyle/>
          <a:p>
            <a:pPr indent="0">
              <a:buNone/>
              <a:defRPr/>
            </a:pPr>
            <a:endParaRPr lang="en-US" dirty="0">
              <a:latin typeface="TheSansCorrespondence" charset="0"/>
              <a:cs typeface="Arial" pitchFamily="34" charset="0"/>
            </a:endParaRPr>
          </a:p>
          <a:p>
            <a:r>
              <a:rPr lang="en-US" sz="1800" dirty="0"/>
              <a:t>Introduce the Authorization PDP Generic Enabler</a:t>
            </a:r>
          </a:p>
          <a:p>
            <a:pPr lvl="1"/>
            <a:r>
              <a:rPr lang="en-US" sz="1500" dirty="0"/>
              <a:t>Why do we need this GE? </a:t>
            </a:r>
          </a:p>
          <a:p>
            <a:pPr lvl="1"/>
            <a:r>
              <a:rPr lang="en-US" sz="1500" dirty="0"/>
              <a:t>What does it do?</a:t>
            </a:r>
          </a:p>
          <a:p>
            <a:pPr lvl="1"/>
            <a:r>
              <a:rPr lang="en-US" sz="1500" dirty="0"/>
              <a:t>How does it fit in FIWARE architecture?</a:t>
            </a:r>
          </a:p>
          <a:p>
            <a:r>
              <a:rPr lang="en-US" sz="1800" dirty="0"/>
              <a:t>Introduce the GE reference implementation (</a:t>
            </a:r>
            <a:r>
              <a:rPr lang="en-US" sz="1800" dirty="0" err="1"/>
              <a:t>AuthzForce</a:t>
            </a:r>
            <a:r>
              <a:rPr lang="en-US" sz="1800" dirty="0"/>
              <a:t>)</a:t>
            </a:r>
          </a:p>
          <a:p>
            <a:r>
              <a:rPr lang="en-US" sz="1800" dirty="0"/>
              <a:t>Give pointers for more info</a:t>
            </a:r>
          </a:p>
          <a:p>
            <a:r>
              <a:rPr lang="en-US" sz="1800" dirty="0"/>
              <a:t>Introduce next lessons</a:t>
            </a:r>
          </a:p>
        </p:txBody>
      </p:sp>
      <p:pic>
        <p:nvPicPr>
          <p:cNvPr id="5" name="slide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4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Why FIWARE needs this GE (1/2)</a:t>
            </a:r>
            <a:br>
              <a:rPr lang="en-US" sz="2400" dirty="0"/>
            </a:br>
            <a:r>
              <a:rPr lang="en-US" sz="1000" i="1" dirty="0"/>
              <a:t> … or why FIWARE needs Attribute-Based Access Control?</a:t>
            </a:r>
            <a:endParaRPr lang="en-US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42900" y="1131590"/>
            <a:ext cx="6172200" cy="3456384"/>
          </a:xfrm>
        </p:spPr>
        <p:txBody>
          <a:bodyPr>
            <a:normAutofit fontScale="85000" lnSpcReduction="20000"/>
          </a:bodyPr>
          <a:lstStyle/>
          <a:p>
            <a:r>
              <a:rPr lang="en-US" sz="1800" dirty="0"/>
              <a:t>Need for flexible/granular access control in FIWARE use cases</a:t>
            </a:r>
          </a:p>
          <a:p>
            <a:r>
              <a:rPr lang="en-US" sz="1800" dirty="0"/>
              <a:t>Identity Management GE provides RBAC authorization but…</a:t>
            </a:r>
          </a:p>
          <a:p>
            <a:r>
              <a:rPr lang="en-US" sz="1800" dirty="0"/>
              <a:t>RBAC limitations:</a:t>
            </a:r>
          </a:p>
          <a:p>
            <a:pPr lvl="1"/>
            <a:r>
              <a:rPr lang="en-US" sz="1500" dirty="0"/>
              <a:t>Coarse-grained, two-dimensional (user roles, role permissions)</a:t>
            </a:r>
          </a:p>
          <a:p>
            <a:pPr lvl="1"/>
            <a:r>
              <a:rPr lang="en-US" sz="1500" dirty="0"/>
              <a:t>Lack of context (time of day, location, relationship between users…)</a:t>
            </a:r>
          </a:p>
          <a:p>
            <a:pPr marL="342900" lvl="1" indent="0">
              <a:buNone/>
            </a:pPr>
            <a:r>
              <a:rPr lang="en-US" sz="1500" dirty="0">
                <a:sym typeface="Wingdings" pitchFamily="2" charset="2"/>
              </a:rPr>
              <a:t> </a:t>
            </a:r>
            <a:r>
              <a:rPr lang="en-US" sz="1500" dirty="0"/>
              <a:t>Role explosion </a:t>
            </a:r>
            <a:r>
              <a:rPr lang="en-US" sz="1500" dirty="0">
                <a:sym typeface="Wingdings" pitchFamily="2" charset="2"/>
              </a:rPr>
              <a:t> not scalable  not manageable</a:t>
            </a:r>
            <a:endParaRPr lang="en-US" sz="1500" dirty="0"/>
          </a:p>
          <a:p>
            <a:pPr lvl="1"/>
            <a:r>
              <a:rPr lang="en-US" sz="1500" dirty="0">
                <a:sym typeface="Wingdings" pitchFamily="2" charset="2"/>
              </a:rPr>
              <a:t>Limited separation of duties (static only)</a:t>
            </a:r>
          </a:p>
          <a:p>
            <a:r>
              <a:rPr lang="en-US" sz="1800" dirty="0">
                <a:sym typeface="Wingdings" pitchFamily="2" charset="2"/>
              </a:rPr>
              <a:t>Better model: </a:t>
            </a:r>
            <a:r>
              <a:rPr lang="en-US" sz="1800" b="1" dirty="0">
                <a:sym typeface="Wingdings" pitchFamily="2" charset="2"/>
              </a:rPr>
              <a:t>ABAC</a:t>
            </a:r>
            <a:r>
              <a:rPr lang="en-US" sz="1800" dirty="0">
                <a:sym typeface="Wingdings" pitchFamily="2" charset="2"/>
              </a:rPr>
              <a:t> (Attribute-Based Access Control)</a:t>
            </a:r>
          </a:p>
          <a:p>
            <a:pPr lvl="1"/>
            <a:r>
              <a:rPr lang="en-US" sz="1500" dirty="0">
                <a:sym typeface="Wingdings" pitchFamily="2" charset="2"/>
              </a:rPr>
              <a:t>Attributes: subject-related (role, department, org…), resource-related (type, owner…), action-related, etc.</a:t>
            </a:r>
          </a:p>
          <a:p>
            <a:pPr lvl="1"/>
            <a:r>
              <a:rPr lang="en-US" sz="1500" dirty="0">
                <a:sym typeface="Wingdings" pitchFamily="2" charset="2"/>
              </a:rPr>
              <a:t>Finer-grained, multi-dimensional, contextual</a:t>
            </a:r>
          </a:p>
          <a:p>
            <a:pPr>
              <a:buFont typeface="Wingdings"/>
              <a:buChar char="à"/>
            </a:pPr>
            <a:r>
              <a:rPr lang="en-US" sz="1800" b="1" dirty="0">
                <a:sym typeface="Wingdings" pitchFamily="2" charset="2"/>
              </a:rPr>
              <a:t>FIWARE needs ABAC</a:t>
            </a:r>
            <a:endParaRPr lang="en-US" sz="1800" dirty="0">
              <a:sym typeface="Wingdings" pitchFamily="2" charset="2"/>
            </a:endParaRPr>
          </a:p>
          <a:p>
            <a:r>
              <a:rPr lang="en-US" sz="1800" dirty="0">
                <a:sym typeface="Wingdings" pitchFamily="2" charset="2"/>
              </a:rPr>
              <a:t>Authorization</a:t>
            </a:r>
            <a:r>
              <a:rPr lang="en-US" sz="1800" b="1" dirty="0">
                <a:sym typeface="Wingdings" pitchFamily="2" charset="2"/>
              </a:rPr>
              <a:t> PDP GE =</a:t>
            </a:r>
            <a:r>
              <a:rPr lang="en-US" sz="1800" dirty="0">
                <a:sym typeface="Wingdings" pitchFamily="2" charset="2"/>
              </a:rPr>
              <a:t> essential part of the </a:t>
            </a:r>
            <a:r>
              <a:rPr lang="en-US" sz="1800" b="1" dirty="0">
                <a:sym typeface="Wingdings" pitchFamily="2" charset="2"/>
              </a:rPr>
              <a:t>ABAC </a:t>
            </a:r>
            <a:r>
              <a:rPr lang="en-US" sz="1800" dirty="0">
                <a:sym typeface="Wingdings" pitchFamily="2" charset="2"/>
              </a:rPr>
              <a:t>architecture in FIWARE</a:t>
            </a:r>
            <a:endParaRPr lang="en-US" sz="1800" dirty="0"/>
          </a:p>
        </p:txBody>
      </p:sp>
      <p:pic>
        <p:nvPicPr>
          <p:cNvPr id="5" name="slide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24200" y="2266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097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4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Why FIWARE needs this GE (2/2)</a:t>
            </a:r>
            <a:br>
              <a:rPr lang="en-US" sz="2400" dirty="0"/>
            </a:br>
            <a:r>
              <a:rPr lang="en-US" sz="1000" i="1" dirty="0"/>
              <a:t>ABAC vs. RBAC</a:t>
            </a:r>
            <a:endParaRPr lang="en-US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42900" y="1131590"/>
            <a:ext cx="6172200" cy="3672408"/>
          </a:xfrm>
        </p:spPr>
        <p:txBody>
          <a:bodyPr>
            <a:normAutofit fontScale="77500" lnSpcReduction="20000"/>
          </a:bodyPr>
          <a:lstStyle/>
          <a:p>
            <a:r>
              <a:rPr lang="en-US" sz="1800" dirty="0"/>
              <a:t>Role explosion</a:t>
            </a:r>
            <a:r>
              <a:rPr lang="en-US" sz="1800" dirty="0">
                <a:sym typeface="Wingdings" pitchFamily="2" charset="2"/>
              </a:rPr>
              <a:t> example:</a:t>
            </a:r>
          </a:p>
          <a:p>
            <a:pPr lvl="1"/>
            <a:r>
              <a:rPr lang="en-US" sz="1500" dirty="0"/>
              <a:t>Roles in a bank: </a:t>
            </a:r>
            <a:r>
              <a:rPr lang="en-US" sz="1500" i="1" dirty="0"/>
              <a:t>Teller</a:t>
            </a:r>
            <a:r>
              <a:rPr lang="en-US" sz="1500" dirty="0"/>
              <a:t>, </a:t>
            </a:r>
            <a:r>
              <a:rPr lang="en-US" sz="1500" i="1" dirty="0"/>
              <a:t>Supervisor</a:t>
            </a:r>
            <a:r>
              <a:rPr lang="en-US" sz="1500" dirty="0"/>
              <a:t>, </a:t>
            </a:r>
            <a:r>
              <a:rPr lang="en-US" sz="1500" i="1" dirty="0"/>
              <a:t>Branch director</a:t>
            </a:r>
          </a:p>
          <a:p>
            <a:pPr lvl="1"/>
            <a:r>
              <a:rPr lang="en-US" sz="1500" dirty="0"/>
              <a:t>Many bank agencies: </a:t>
            </a:r>
            <a:r>
              <a:rPr lang="en-US" sz="1500" i="1" dirty="0"/>
              <a:t>Paris</a:t>
            </a:r>
            <a:r>
              <a:rPr lang="en-US" sz="1500" dirty="0"/>
              <a:t>, </a:t>
            </a:r>
            <a:r>
              <a:rPr lang="en-US" sz="1500" i="1" dirty="0"/>
              <a:t>London</a:t>
            </a:r>
            <a:r>
              <a:rPr lang="en-US" sz="1500" dirty="0"/>
              <a:t>, </a:t>
            </a:r>
            <a:r>
              <a:rPr lang="en-US" sz="1500" i="1" dirty="0"/>
              <a:t>Berlin</a:t>
            </a:r>
          </a:p>
          <a:p>
            <a:pPr lvl="1"/>
            <a:r>
              <a:rPr lang="en-US" sz="1500" dirty="0"/>
              <a:t>What about </a:t>
            </a:r>
            <a:r>
              <a:rPr lang="en-US" sz="1500" i="1" dirty="0"/>
              <a:t>Teller in Paris</a:t>
            </a:r>
            <a:r>
              <a:rPr lang="en-US" sz="1500" dirty="0"/>
              <a:t>, </a:t>
            </a:r>
            <a:r>
              <a:rPr lang="en-US" sz="1500" i="1" dirty="0"/>
              <a:t>Teller in London, Teller in Berlin, Supervisor in Paris</a:t>
            </a:r>
            <a:r>
              <a:rPr lang="en-US" sz="1500" dirty="0"/>
              <a:t>, </a:t>
            </a:r>
            <a:r>
              <a:rPr lang="en-US" sz="1500" i="1" dirty="0"/>
              <a:t>Supervisor in London</a:t>
            </a:r>
            <a:r>
              <a:rPr lang="en-US" sz="1500" dirty="0"/>
              <a:t>…? </a:t>
            </a:r>
            <a:r>
              <a:rPr lang="en-US" sz="1500" dirty="0">
                <a:sym typeface="Wingdings" pitchFamily="2" charset="2"/>
              </a:rPr>
              <a:t> </a:t>
            </a:r>
            <a:r>
              <a:rPr lang="en-US" sz="1500" b="1" dirty="0">
                <a:sym typeface="Wingdings" pitchFamily="2" charset="2"/>
              </a:rPr>
              <a:t>9 roles</a:t>
            </a:r>
            <a:r>
              <a:rPr lang="en-US" sz="1500" dirty="0">
                <a:sym typeface="Wingdings" pitchFamily="2" charset="2"/>
              </a:rPr>
              <a:t>!</a:t>
            </a:r>
            <a:endParaRPr lang="en-US" sz="1500" dirty="0"/>
          </a:p>
          <a:p>
            <a:r>
              <a:rPr lang="en-US" sz="1800" dirty="0">
                <a:sym typeface="Wingdings" pitchFamily="2" charset="2"/>
              </a:rPr>
              <a:t>RBAC  / ABAC : Doctor-patient and patient-record relationships</a:t>
            </a:r>
          </a:p>
          <a:p>
            <a:pPr lvl="1"/>
            <a:r>
              <a:rPr lang="en-US" sz="1500" dirty="0">
                <a:sym typeface="Wingdings" pitchFamily="2" charset="2"/>
              </a:rPr>
              <a:t>Doctor may only access medical records of his/her own patients</a:t>
            </a:r>
          </a:p>
          <a:p>
            <a:pPr marL="685800" lvl="2" indent="0">
              <a:buNone/>
            </a:pPr>
            <a:r>
              <a:rPr lang="en-US" sz="1200" dirty="0">
                <a:sym typeface="Wingdings" pitchFamily="2" charset="2"/>
              </a:rPr>
              <a:t>If </a:t>
            </a:r>
            <a:r>
              <a:rPr lang="en-US" sz="1200" i="1" dirty="0" err="1">
                <a:sym typeface="Wingdings" pitchFamily="2" charset="2"/>
              </a:rPr>
              <a:t>resource.type</a:t>
            </a:r>
            <a:r>
              <a:rPr lang="en-US" sz="1200" dirty="0">
                <a:sym typeface="Wingdings" pitchFamily="2" charset="2"/>
              </a:rPr>
              <a:t> = ‘MEDICAL_RECORD’ </a:t>
            </a:r>
          </a:p>
          <a:p>
            <a:pPr marL="685800" lvl="2" indent="0">
              <a:buNone/>
            </a:pPr>
            <a:r>
              <a:rPr lang="en-US" sz="1200" dirty="0">
                <a:sym typeface="Wingdings" pitchFamily="2" charset="2"/>
              </a:rPr>
              <a:t>AND </a:t>
            </a:r>
            <a:r>
              <a:rPr lang="en-US" sz="1200" i="1" dirty="0">
                <a:sym typeface="Wingdings" pitchFamily="2" charset="2"/>
              </a:rPr>
              <a:t>action.id</a:t>
            </a:r>
            <a:r>
              <a:rPr lang="en-US" sz="1200" dirty="0">
                <a:sym typeface="Wingdings" pitchFamily="2" charset="2"/>
              </a:rPr>
              <a:t> in {‘</a:t>
            </a:r>
            <a:r>
              <a:rPr lang="en-US" sz="1200" dirty="0" err="1">
                <a:sym typeface="Wingdings" pitchFamily="2" charset="2"/>
              </a:rPr>
              <a:t>read’,’write</a:t>
            </a:r>
            <a:r>
              <a:rPr lang="en-US" sz="1200" dirty="0">
                <a:sym typeface="Wingdings" pitchFamily="2" charset="2"/>
              </a:rPr>
              <a:t>’}  </a:t>
            </a:r>
          </a:p>
          <a:p>
            <a:pPr marL="685800" lvl="2" indent="0">
              <a:buNone/>
            </a:pPr>
            <a:r>
              <a:rPr lang="en-US" sz="1200" dirty="0">
                <a:sym typeface="Wingdings" pitchFamily="2" charset="2"/>
              </a:rPr>
              <a:t>AND </a:t>
            </a:r>
            <a:r>
              <a:rPr lang="en-US" sz="1200" b="1" i="1" dirty="0">
                <a:sym typeface="Wingdings" pitchFamily="2" charset="2"/>
              </a:rPr>
              <a:t>user.id</a:t>
            </a:r>
            <a:r>
              <a:rPr lang="en-US" sz="1200" b="1" dirty="0">
                <a:sym typeface="Wingdings" pitchFamily="2" charset="2"/>
              </a:rPr>
              <a:t> = </a:t>
            </a:r>
            <a:r>
              <a:rPr lang="en-US" sz="1200" b="1" i="1" dirty="0" err="1">
                <a:sym typeface="Wingdings" pitchFamily="2" charset="2"/>
              </a:rPr>
              <a:t>medical_record.doctor_id</a:t>
            </a:r>
            <a:r>
              <a:rPr lang="en-US" sz="1200" dirty="0">
                <a:sym typeface="Wingdings" pitchFamily="2" charset="2"/>
              </a:rPr>
              <a:t>, then Permit</a:t>
            </a:r>
            <a:endParaRPr lang="en-US" sz="1200" i="1" dirty="0">
              <a:sym typeface="Wingdings" pitchFamily="2" charset="2"/>
            </a:endParaRPr>
          </a:p>
          <a:p>
            <a:pPr lvl="1"/>
            <a:r>
              <a:rPr lang="en-US" sz="1500" dirty="0">
                <a:sym typeface="Wingdings" pitchFamily="2" charset="2"/>
              </a:rPr>
              <a:t>A patient may only access medical records about him/herself</a:t>
            </a:r>
          </a:p>
          <a:p>
            <a:pPr marL="685800" lvl="2" indent="0">
              <a:buNone/>
            </a:pPr>
            <a:r>
              <a:rPr lang="en-US" sz="1200" dirty="0">
                <a:sym typeface="Wingdings" pitchFamily="2" charset="2"/>
              </a:rPr>
              <a:t>If </a:t>
            </a:r>
            <a:r>
              <a:rPr lang="en-US" sz="1200" i="1" dirty="0" err="1">
                <a:sym typeface="Wingdings" pitchFamily="2" charset="2"/>
              </a:rPr>
              <a:t>resource.type</a:t>
            </a:r>
            <a:r>
              <a:rPr lang="en-US" sz="1200" dirty="0">
                <a:sym typeface="Wingdings" pitchFamily="2" charset="2"/>
              </a:rPr>
              <a:t> = ‘MEDICAL_RECORD’ </a:t>
            </a:r>
          </a:p>
          <a:p>
            <a:pPr marL="685800" lvl="2" indent="0">
              <a:buNone/>
            </a:pPr>
            <a:r>
              <a:rPr lang="en-US" sz="1200" dirty="0">
                <a:sym typeface="Wingdings" pitchFamily="2" charset="2"/>
              </a:rPr>
              <a:t>AND </a:t>
            </a:r>
            <a:r>
              <a:rPr lang="en-US" sz="1200" i="1" dirty="0">
                <a:sym typeface="Wingdings" pitchFamily="2" charset="2"/>
              </a:rPr>
              <a:t>action.id</a:t>
            </a:r>
            <a:r>
              <a:rPr lang="en-US" sz="1200" dirty="0">
                <a:sym typeface="Wingdings" pitchFamily="2" charset="2"/>
              </a:rPr>
              <a:t> =‘read’ </a:t>
            </a:r>
          </a:p>
          <a:p>
            <a:pPr marL="685800" lvl="2" indent="0">
              <a:buNone/>
            </a:pPr>
            <a:r>
              <a:rPr lang="en-US" sz="1200" dirty="0">
                <a:sym typeface="Wingdings" pitchFamily="2" charset="2"/>
              </a:rPr>
              <a:t>AND </a:t>
            </a:r>
            <a:r>
              <a:rPr lang="en-US" sz="1200" b="1" i="1" dirty="0">
                <a:sym typeface="Wingdings" pitchFamily="2" charset="2"/>
              </a:rPr>
              <a:t>user.id</a:t>
            </a:r>
            <a:r>
              <a:rPr lang="en-US" sz="1200" b="1" dirty="0">
                <a:sym typeface="Wingdings" pitchFamily="2" charset="2"/>
              </a:rPr>
              <a:t> = </a:t>
            </a:r>
            <a:r>
              <a:rPr lang="en-US" sz="1200" b="1" i="1" dirty="0" err="1">
                <a:sym typeface="Wingdings" pitchFamily="2" charset="2"/>
              </a:rPr>
              <a:t>medical_record.patient_id</a:t>
            </a:r>
            <a:r>
              <a:rPr lang="en-US" sz="1200" dirty="0">
                <a:sym typeface="Wingdings" pitchFamily="2" charset="2"/>
              </a:rPr>
              <a:t>, then Permit</a:t>
            </a:r>
            <a:endParaRPr lang="en-US" sz="1800" dirty="0"/>
          </a:p>
          <a:p>
            <a:r>
              <a:rPr lang="en-US" sz="1800" dirty="0"/>
              <a:t>RBAC </a:t>
            </a:r>
            <a:r>
              <a:rPr lang="en-US" sz="1800" dirty="0">
                <a:sym typeface="Wingdings" pitchFamily="2" charset="2"/>
              </a:rPr>
              <a:t> / ABAC : </a:t>
            </a:r>
            <a:r>
              <a:rPr lang="en-US" sz="1800" dirty="0"/>
              <a:t>Dynamic separation of duties</a:t>
            </a:r>
          </a:p>
          <a:p>
            <a:pPr lvl="1"/>
            <a:r>
              <a:rPr lang="en-US" sz="1500" dirty="0"/>
              <a:t>User may approve purchase order only if not assigned to him/herself (approver ≠ assignee)</a:t>
            </a:r>
          </a:p>
          <a:p>
            <a:pPr lvl="1"/>
            <a:r>
              <a:rPr lang="en-US" sz="1500" dirty="0"/>
              <a:t>ABAC-style (deny unless permit):</a:t>
            </a:r>
          </a:p>
          <a:p>
            <a:pPr marL="685800" lvl="2" indent="0">
              <a:buNone/>
            </a:pPr>
            <a:r>
              <a:rPr lang="en-US" sz="1200" dirty="0"/>
              <a:t>If </a:t>
            </a:r>
            <a:r>
              <a:rPr lang="en-US" sz="1200" i="1" dirty="0" err="1"/>
              <a:t>resource.type</a:t>
            </a:r>
            <a:r>
              <a:rPr lang="en-US" sz="1200" dirty="0"/>
              <a:t> = ‘PURCHASE_ORDER’</a:t>
            </a:r>
          </a:p>
          <a:p>
            <a:pPr marL="685800" lvl="2" indent="0">
              <a:buNone/>
            </a:pPr>
            <a:r>
              <a:rPr lang="en-US" sz="1200" dirty="0"/>
              <a:t>AND </a:t>
            </a:r>
            <a:r>
              <a:rPr lang="en-US" sz="1200" i="1" dirty="0"/>
              <a:t>action.id</a:t>
            </a:r>
            <a:r>
              <a:rPr lang="en-US" sz="1200" dirty="0"/>
              <a:t> = ‘approve’</a:t>
            </a:r>
          </a:p>
          <a:p>
            <a:pPr marL="685800" lvl="2" indent="0">
              <a:buNone/>
            </a:pPr>
            <a:r>
              <a:rPr lang="en-US" sz="1200" dirty="0"/>
              <a:t>AND </a:t>
            </a:r>
            <a:r>
              <a:rPr lang="en-US" sz="1200" b="1" i="1" dirty="0"/>
              <a:t>user.id</a:t>
            </a:r>
            <a:r>
              <a:rPr lang="en-US" sz="1200" b="1" dirty="0"/>
              <a:t> ≠ </a:t>
            </a:r>
            <a:r>
              <a:rPr lang="en-US" sz="1200" b="1" i="1" dirty="0" err="1"/>
              <a:t>purchase_order.assignee</a:t>
            </a:r>
            <a:r>
              <a:rPr lang="en-US" sz="1200" b="1" i="1" dirty="0"/>
              <a:t>, </a:t>
            </a:r>
            <a:r>
              <a:rPr lang="en-US" sz="1200" dirty="0"/>
              <a:t>then</a:t>
            </a:r>
            <a:r>
              <a:rPr lang="en-US" sz="1200" dirty="0">
                <a:sym typeface="Wingdings" pitchFamily="2" charset="2"/>
              </a:rPr>
              <a:t> Permit</a:t>
            </a:r>
            <a:endParaRPr lang="en-US" dirty="0">
              <a:sym typeface="Wingdings" pitchFamily="2" charset="2"/>
            </a:endParaRPr>
          </a:p>
          <a:p>
            <a:pPr lvl="2"/>
            <a:endParaRPr lang="en-US" sz="1200" dirty="0">
              <a:sym typeface="Wingdings" pitchFamily="2" charset="2"/>
            </a:endParaRPr>
          </a:p>
        </p:txBody>
      </p:sp>
      <p:pic>
        <p:nvPicPr>
          <p:cNvPr id="5" name="slide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24200" y="2266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4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9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42900" y="205979"/>
            <a:ext cx="6038428" cy="857250"/>
          </a:xfrm>
        </p:spPr>
        <p:txBody>
          <a:bodyPr>
            <a:normAutofit/>
          </a:bodyPr>
          <a:lstStyle/>
          <a:p>
            <a:r>
              <a:rPr lang="en-US" sz="2400" dirty="0"/>
              <a:t>The GE in FIWARE Architecture (1/2) </a:t>
            </a:r>
            <a:br>
              <a:rPr lang="en-US" sz="2400" dirty="0"/>
            </a:br>
            <a:r>
              <a:rPr lang="en-US" sz="1000" i="1" dirty="0"/>
              <a:t>FIWARE ABAC Architecture – Generic Enablers</a:t>
            </a:r>
            <a:endParaRPr lang="en-US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42900" y="1275606"/>
            <a:ext cx="6172200" cy="3672408"/>
          </a:xfrm>
        </p:spPr>
        <p:txBody>
          <a:bodyPr>
            <a:normAutofit fontScale="77500" lnSpcReduction="20000"/>
          </a:bodyPr>
          <a:lstStyle/>
          <a:p>
            <a:r>
              <a:rPr lang="en-US" sz="1800" dirty="0">
                <a:sym typeface="Wingdings" pitchFamily="2" charset="2"/>
              </a:rPr>
              <a:t>FIWARE’s ABAC architecture consists of:</a:t>
            </a:r>
          </a:p>
          <a:p>
            <a:pPr lvl="1"/>
            <a:r>
              <a:rPr lang="en-US" sz="1500" dirty="0">
                <a:sym typeface="Wingdings" pitchFamily="2" charset="2"/>
              </a:rPr>
              <a:t>PDP (Policy Decision Point)  </a:t>
            </a:r>
            <a:r>
              <a:rPr lang="en-US" sz="1500" b="1" dirty="0">
                <a:solidFill>
                  <a:srgbClr val="C00000"/>
                </a:solidFill>
                <a:sym typeface="Wingdings" pitchFamily="2" charset="2"/>
              </a:rPr>
              <a:t>Authorization PDP GE</a:t>
            </a:r>
          </a:p>
          <a:p>
            <a:pPr lvl="2"/>
            <a:r>
              <a:rPr lang="en-US" sz="1200" dirty="0">
                <a:sym typeface="Wingdings" pitchFamily="2" charset="2"/>
              </a:rPr>
              <a:t>Loads authorization policies from a Policy Repository</a:t>
            </a:r>
          </a:p>
          <a:p>
            <a:pPr lvl="2"/>
            <a:r>
              <a:rPr lang="en-US" sz="1200" dirty="0">
                <a:sym typeface="Wingdings" pitchFamily="2" charset="2"/>
              </a:rPr>
              <a:t>Evaluates authorization decision requests – from PEPs - against authorization policies and returns authorization decisions (Permit/Deny) as a result</a:t>
            </a:r>
          </a:p>
          <a:p>
            <a:pPr lvl="1"/>
            <a:r>
              <a:rPr lang="en-US" sz="1500" dirty="0">
                <a:sym typeface="Wingdings" pitchFamily="2" charset="2"/>
              </a:rPr>
              <a:t>PAP (Policy Administration Point)  </a:t>
            </a:r>
            <a:r>
              <a:rPr lang="en-US" sz="1500" b="1" dirty="0">
                <a:solidFill>
                  <a:srgbClr val="C00000"/>
                </a:solidFill>
                <a:sym typeface="Wingdings" pitchFamily="2" charset="2"/>
              </a:rPr>
              <a:t>Authorization PDP GE</a:t>
            </a:r>
          </a:p>
          <a:p>
            <a:pPr lvl="2"/>
            <a:r>
              <a:rPr lang="en-US" sz="1200" dirty="0">
                <a:sym typeface="Wingdings" pitchFamily="2" charset="2"/>
              </a:rPr>
              <a:t>Manages authorization policies in a Policy Repository shared with the PDP</a:t>
            </a:r>
          </a:p>
          <a:p>
            <a:pPr lvl="2"/>
            <a:r>
              <a:rPr lang="en-US" sz="1200" dirty="0">
                <a:sym typeface="Wingdings" pitchFamily="2" charset="2"/>
              </a:rPr>
              <a:t>Limited GUI provided by the </a:t>
            </a:r>
            <a:r>
              <a:rPr lang="en-US" sz="1200" b="1" dirty="0">
                <a:sym typeface="Wingdings" pitchFamily="2" charset="2"/>
              </a:rPr>
              <a:t>Identity Management GE</a:t>
            </a:r>
            <a:r>
              <a:rPr lang="en-US" sz="1200" dirty="0">
                <a:sym typeface="Wingdings" pitchFamily="2" charset="2"/>
              </a:rPr>
              <a:t>’s developer portal </a:t>
            </a:r>
          </a:p>
          <a:p>
            <a:pPr lvl="1"/>
            <a:r>
              <a:rPr lang="en-US" sz="1500" dirty="0">
                <a:sym typeface="Wingdings" pitchFamily="2" charset="2"/>
              </a:rPr>
              <a:t>PEP (Policy Enforcement Point)  </a:t>
            </a:r>
            <a:r>
              <a:rPr lang="en-US" sz="1500" b="1" dirty="0">
                <a:sym typeface="Wingdings" pitchFamily="2" charset="2"/>
              </a:rPr>
              <a:t>PEP Proxy Generic Enabler </a:t>
            </a:r>
            <a:r>
              <a:rPr lang="en-US" sz="1500" dirty="0">
                <a:sym typeface="Wingdings" pitchFamily="2" charset="2"/>
              </a:rPr>
              <a:t>instance</a:t>
            </a:r>
            <a:endParaRPr lang="en-US" sz="1500" b="1" dirty="0">
              <a:sym typeface="Wingdings" pitchFamily="2" charset="2"/>
            </a:endParaRPr>
          </a:p>
          <a:p>
            <a:pPr lvl="2"/>
            <a:r>
              <a:rPr lang="en-US" sz="1200" dirty="0">
                <a:sym typeface="Wingdings" pitchFamily="2" charset="2"/>
              </a:rPr>
              <a:t>Protects a target resource by intercepting access requests and enforcing security rules on them, including:</a:t>
            </a:r>
          </a:p>
          <a:p>
            <a:pPr lvl="3"/>
            <a:endParaRPr lang="en-US" sz="600" dirty="0">
              <a:sym typeface="Wingdings" pitchFamily="2" charset="2"/>
            </a:endParaRPr>
          </a:p>
          <a:p>
            <a:pPr lvl="3"/>
            <a:r>
              <a:rPr lang="en-US" sz="900" dirty="0">
                <a:sym typeface="Wingdings" pitchFamily="2" charset="2"/>
              </a:rPr>
              <a:t>Authentication  token validation request to the </a:t>
            </a:r>
            <a:r>
              <a:rPr lang="en-US" sz="900" b="1" dirty="0">
                <a:sym typeface="Wingdings" pitchFamily="2" charset="2"/>
              </a:rPr>
              <a:t>Identity Management GE</a:t>
            </a:r>
          </a:p>
          <a:p>
            <a:pPr lvl="3"/>
            <a:r>
              <a:rPr lang="en-US" sz="900" dirty="0">
                <a:sym typeface="Wingdings" pitchFamily="2" charset="2"/>
              </a:rPr>
              <a:t>Authorization  authorization decision request to </a:t>
            </a:r>
            <a:r>
              <a:rPr lang="en-US" sz="900" b="1" dirty="0">
                <a:sym typeface="Wingdings" pitchFamily="2" charset="2"/>
              </a:rPr>
              <a:t>Authorization PDP GE</a:t>
            </a:r>
          </a:p>
          <a:p>
            <a:pPr lvl="2"/>
            <a:r>
              <a:rPr lang="en-US" sz="1200" dirty="0">
                <a:sym typeface="Wingdings" pitchFamily="2" charset="2"/>
              </a:rPr>
              <a:t>There may be as many PEPs as resource access points, i.e. typically REST services in FIWARE</a:t>
            </a:r>
          </a:p>
          <a:p>
            <a:pPr lvl="1"/>
            <a:r>
              <a:rPr lang="en-US" sz="1500" dirty="0">
                <a:sym typeface="Wingdings" pitchFamily="2" charset="2"/>
              </a:rPr>
              <a:t>PIP (Policy Information Point)  </a:t>
            </a:r>
            <a:r>
              <a:rPr lang="en-US" sz="1500" b="1" dirty="0">
                <a:sym typeface="Wingdings" pitchFamily="2" charset="2"/>
              </a:rPr>
              <a:t>Identity Management GE</a:t>
            </a:r>
          </a:p>
          <a:p>
            <a:pPr lvl="2"/>
            <a:r>
              <a:rPr lang="en-US" sz="1200" dirty="0">
                <a:sym typeface="Wingdings" pitchFamily="2" charset="2"/>
              </a:rPr>
              <a:t>Provides extra info (attributes) to the access request context, e.g. user roles</a:t>
            </a:r>
          </a:p>
          <a:p>
            <a:r>
              <a:rPr lang="en-US" sz="1800" dirty="0">
                <a:sym typeface="Wingdings" pitchFamily="2" charset="2"/>
              </a:rPr>
              <a:t>Interactions</a:t>
            </a:r>
          </a:p>
          <a:p>
            <a:pPr lvl="1"/>
            <a:r>
              <a:rPr lang="en-US" sz="1500" dirty="0" err="1">
                <a:sym typeface="Wingdings" pitchFamily="2" charset="2"/>
              </a:rPr>
              <a:t>IdM</a:t>
            </a:r>
            <a:r>
              <a:rPr lang="en-US" sz="1500" dirty="0">
                <a:sym typeface="Wingdings" pitchFamily="2" charset="2"/>
              </a:rPr>
              <a:t>  PAP API of Authorization PDP</a:t>
            </a:r>
          </a:p>
          <a:p>
            <a:pPr lvl="1"/>
            <a:r>
              <a:rPr lang="en-US" sz="1500" dirty="0">
                <a:sym typeface="Wingdings" pitchFamily="2" charset="2"/>
              </a:rPr>
              <a:t>PEP  </a:t>
            </a:r>
            <a:r>
              <a:rPr lang="en-US" sz="1500" dirty="0" err="1">
                <a:sym typeface="Wingdings" pitchFamily="2" charset="2"/>
              </a:rPr>
              <a:t>IdM</a:t>
            </a:r>
            <a:r>
              <a:rPr lang="en-US" sz="1500" dirty="0">
                <a:sym typeface="Wingdings" pitchFamily="2" charset="2"/>
              </a:rPr>
              <a:t> for getting extra authorization attributes (user ID, role…)</a:t>
            </a:r>
          </a:p>
          <a:p>
            <a:pPr lvl="1"/>
            <a:r>
              <a:rPr lang="en-US" sz="1500" dirty="0">
                <a:sym typeface="Wingdings" pitchFamily="2" charset="2"/>
              </a:rPr>
              <a:t>PEPs  PDP API of Authorization PDP</a:t>
            </a:r>
          </a:p>
        </p:txBody>
      </p:sp>
      <p:pic>
        <p:nvPicPr>
          <p:cNvPr id="5" name="slide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24200" y="2266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673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7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GE in FIWARE Architecture (2/2) </a:t>
            </a:r>
            <a:br>
              <a:rPr lang="en-US" sz="2400" dirty="0"/>
            </a:br>
            <a:r>
              <a:rPr lang="en-US" sz="1000" i="1" dirty="0"/>
              <a:t>FIWARE ABAC Architecture - Big picture</a:t>
            </a:r>
            <a:endParaRPr lang="en-US" sz="2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32" y="1059582"/>
            <a:ext cx="6626151" cy="3608885"/>
          </a:xfr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124200" y="2266950"/>
            <a:ext cx="609600" cy="609600"/>
          </a:xfrm>
          <a:prstGeom prst="rect">
            <a:avLst/>
          </a:prstGeom>
        </p:spPr>
      </p:pic>
      <p:pic>
        <p:nvPicPr>
          <p:cNvPr id="4" name="Slide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124200" y="2266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94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7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8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42900" y="205979"/>
            <a:ext cx="6038428" cy="857250"/>
          </a:xfrm>
        </p:spPr>
        <p:txBody>
          <a:bodyPr>
            <a:normAutofit/>
          </a:bodyPr>
          <a:lstStyle/>
          <a:p>
            <a:r>
              <a:rPr lang="en-US" sz="2400" dirty="0"/>
              <a:t>Authorization PDP GE Specification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42900" y="1275606"/>
            <a:ext cx="6172200" cy="3528392"/>
          </a:xfrm>
        </p:spPr>
        <p:txBody>
          <a:bodyPr>
            <a:normAutofit fontScale="92500" lnSpcReduction="20000"/>
          </a:bodyPr>
          <a:lstStyle/>
          <a:p>
            <a:pPr marL="600075" indent="-342900">
              <a:defRPr/>
            </a:pPr>
            <a:r>
              <a:rPr lang="en-US" dirty="0">
                <a:latin typeface="TheSansCorrespondence" charset="0"/>
                <a:cs typeface="Arial" pitchFamily="34" charset="0"/>
                <a:hlinkClick r:id="rId5"/>
              </a:rPr>
              <a:t>FIWARE Open Spec document (link)</a:t>
            </a:r>
            <a:endParaRPr lang="en-US" dirty="0">
              <a:latin typeface="TheSansCorrespondence" charset="0"/>
              <a:cs typeface="Arial" pitchFamily="34" charset="0"/>
            </a:endParaRPr>
          </a:p>
          <a:p>
            <a:pPr marL="600075" indent="-342900">
              <a:defRPr/>
            </a:pPr>
            <a:r>
              <a:rPr lang="en-US" dirty="0">
                <a:latin typeface="TheSansCorrespondence" charset="0"/>
                <a:cs typeface="Arial" pitchFamily="34" charset="0"/>
              </a:rPr>
              <a:t>Multi-tenant RESTful API for…</a:t>
            </a:r>
          </a:p>
          <a:p>
            <a:pPr marL="900113" lvl="1" indent="-342900">
              <a:defRPr/>
            </a:pPr>
            <a:r>
              <a:rPr lang="en-US" dirty="0">
                <a:latin typeface="TheSansCorrespondence" charset="0"/>
                <a:cs typeface="Arial" pitchFamily="34" charset="0"/>
              </a:rPr>
              <a:t>ABAC PDP (Policy Decision Point)</a:t>
            </a:r>
          </a:p>
          <a:p>
            <a:pPr marL="900113" lvl="1" indent="-342900">
              <a:defRPr/>
            </a:pPr>
            <a:r>
              <a:rPr lang="en-US" dirty="0">
                <a:latin typeface="TheSansCorrespondence" charset="0"/>
                <a:cs typeface="Arial" pitchFamily="34" charset="0"/>
              </a:rPr>
              <a:t>ABAC PAP (Policy Administration Point)</a:t>
            </a:r>
          </a:p>
          <a:p>
            <a:pPr marL="900113" lvl="1" indent="-342900">
              <a:defRPr/>
            </a:pPr>
            <a:r>
              <a:rPr lang="en-US" dirty="0">
                <a:latin typeface="TheSansCorrespondence" charset="0"/>
                <a:cs typeface="Arial" pitchFamily="34" charset="0"/>
              </a:rPr>
              <a:t>Based on OASIS XACML as standard ABAC policy language and PDP request-response protocol</a:t>
            </a:r>
          </a:p>
          <a:p>
            <a:pPr marL="900113" lvl="1" indent="-342900">
              <a:defRPr/>
            </a:pPr>
            <a:r>
              <a:rPr lang="en-US" dirty="0">
                <a:latin typeface="TheSansCorrespondence" charset="0"/>
                <a:cs typeface="Arial" pitchFamily="34" charset="0"/>
              </a:rPr>
              <a:t>1 PDP/PAP (+ policy repository) per domain</a:t>
            </a:r>
          </a:p>
          <a:p>
            <a:pPr marL="900113" lvl="1" indent="-342900">
              <a:defRPr/>
            </a:pPr>
            <a:r>
              <a:rPr lang="en-US" dirty="0">
                <a:latin typeface="TheSansCorrespondence" charset="0"/>
                <a:cs typeface="Arial" pitchFamily="34" charset="0"/>
              </a:rPr>
              <a:t>API Details</a:t>
            </a:r>
            <a:r>
              <a:rPr lang="en-US" i="1" dirty="0">
                <a:latin typeface="TheSansCorrespondence" charset="0"/>
                <a:cs typeface="Arial" pitchFamily="34" charset="0"/>
                <a:sym typeface="Wingdings" panose="05000000000000000000" pitchFamily="2" charset="2"/>
              </a:rPr>
              <a:t></a:t>
            </a:r>
            <a:r>
              <a:rPr lang="en-US" i="1" dirty="0">
                <a:latin typeface="TheSansCorrespondence" charset="0"/>
                <a:cs typeface="Arial" pitchFamily="34" charset="0"/>
              </a:rPr>
              <a:t> </a:t>
            </a:r>
            <a:r>
              <a:rPr lang="en-US" b="1" i="1" dirty="0">
                <a:latin typeface="TheSansCorrespondence" charset="0"/>
                <a:cs typeface="Arial" pitchFamily="34" charset="0"/>
              </a:rPr>
              <a:t>Lesson 2</a:t>
            </a:r>
          </a:p>
          <a:p>
            <a:pPr marL="600075" indent="-342900">
              <a:defRPr/>
            </a:pPr>
            <a:r>
              <a:rPr lang="en-US" dirty="0" err="1">
                <a:latin typeface="TheSansCorrespondence" charset="0"/>
                <a:cs typeface="Arial" pitchFamily="34" charset="0"/>
              </a:rPr>
              <a:t>GEri</a:t>
            </a:r>
            <a:r>
              <a:rPr lang="en-US" dirty="0">
                <a:latin typeface="TheSansCorrespondence" charset="0"/>
                <a:cs typeface="Arial" pitchFamily="34" charset="0"/>
              </a:rPr>
              <a:t> (reference implementation): </a:t>
            </a:r>
            <a:r>
              <a:rPr lang="en-US" b="1" dirty="0" err="1">
                <a:latin typeface="TheSansCorrespondence" charset="0"/>
                <a:cs typeface="Arial" pitchFamily="34" charset="0"/>
              </a:rPr>
              <a:t>AuthzForce</a:t>
            </a:r>
            <a:r>
              <a:rPr lang="en-US" b="1" dirty="0">
                <a:latin typeface="TheSansCorrespondence" charset="0"/>
                <a:cs typeface="Arial" pitchFamily="34" charset="0"/>
              </a:rPr>
              <a:t> </a:t>
            </a:r>
            <a:r>
              <a:rPr lang="en-US" i="1" dirty="0">
                <a:latin typeface="TheSansCorrespondence" charset="0"/>
                <a:cs typeface="Arial" pitchFamily="34" charset="0"/>
                <a:sym typeface="Wingdings" panose="05000000000000000000" pitchFamily="2" charset="2"/>
              </a:rPr>
              <a:t> </a:t>
            </a:r>
            <a:r>
              <a:rPr lang="en-US" b="1" i="1" dirty="0">
                <a:latin typeface="TheSansCorrespondence" charset="0"/>
                <a:cs typeface="Arial" pitchFamily="34" charset="0"/>
                <a:sym typeface="Wingdings" panose="05000000000000000000" pitchFamily="2" charset="2"/>
              </a:rPr>
              <a:t>Lesson 3</a:t>
            </a:r>
            <a:endParaRPr lang="en-US" b="1" i="1" dirty="0">
              <a:latin typeface="TheSansCorrespondence" charset="0"/>
              <a:cs typeface="Arial" pitchFamily="34" charset="0"/>
            </a:endParaRPr>
          </a:p>
          <a:p>
            <a:pPr marL="600075" indent="-342900">
              <a:defRPr/>
            </a:pPr>
            <a:endParaRPr lang="en-US" dirty="0">
              <a:latin typeface="TheSansCorrespondence" charset="0"/>
              <a:cs typeface="Arial" pitchFamily="34" charset="0"/>
            </a:endParaRPr>
          </a:p>
        </p:txBody>
      </p:sp>
      <p:pic>
        <p:nvPicPr>
          <p:cNvPr id="5" name="Slide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2266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5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9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42900" y="205979"/>
            <a:ext cx="6038428" cy="857250"/>
          </a:xfrm>
        </p:spPr>
        <p:txBody>
          <a:bodyPr>
            <a:normAutofit/>
          </a:bodyPr>
          <a:lstStyle/>
          <a:p>
            <a:r>
              <a:rPr lang="en-US" sz="2400" dirty="0"/>
              <a:t>Where to go next?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42900" y="1275606"/>
            <a:ext cx="6172200" cy="3528392"/>
          </a:xfrm>
        </p:spPr>
        <p:txBody>
          <a:bodyPr>
            <a:normAutofit/>
          </a:bodyPr>
          <a:lstStyle/>
          <a:p>
            <a:pPr marL="600075" indent="-342900">
              <a:defRPr/>
            </a:pPr>
            <a:r>
              <a:rPr lang="en-US" b="1" dirty="0">
                <a:latin typeface="TheSansCorrespondence" charset="0"/>
                <a:cs typeface="Arial" pitchFamily="34" charset="0"/>
              </a:rPr>
              <a:t>Lesson 2</a:t>
            </a:r>
            <a:r>
              <a:rPr lang="en-US" dirty="0">
                <a:latin typeface="TheSansCorrespondence" charset="0"/>
                <a:cs typeface="Arial" pitchFamily="34" charset="0"/>
              </a:rPr>
              <a:t>: Introduction to </a:t>
            </a:r>
            <a:r>
              <a:rPr lang="en-US">
                <a:latin typeface="TheSansCorrespondence" charset="0"/>
                <a:cs typeface="Arial" pitchFamily="34" charset="0"/>
              </a:rPr>
              <a:t>Authorization PDP </a:t>
            </a:r>
            <a:r>
              <a:rPr lang="en-US" dirty="0">
                <a:latin typeface="TheSansCorrespondence" charset="0"/>
                <a:cs typeface="Arial" pitchFamily="34" charset="0"/>
              </a:rPr>
              <a:t>GE’s API </a:t>
            </a:r>
          </a:p>
          <a:p>
            <a:pPr marL="600075" indent="-342900">
              <a:defRPr/>
            </a:pPr>
            <a:r>
              <a:rPr lang="en-US" b="1" dirty="0">
                <a:latin typeface="TheSansCorrespondence" charset="0"/>
                <a:cs typeface="Arial" pitchFamily="34" charset="0"/>
              </a:rPr>
              <a:t>Lesson 3</a:t>
            </a:r>
            <a:r>
              <a:rPr lang="en-US" dirty="0">
                <a:latin typeface="TheSansCorrespondence" charset="0"/>
                <a:cs typeface="Arial" pitchFamily="34" charset="0"/>
              </a:rPr>
              <a:t>: Introduction to the </a:t>
            </a:r>
            <a:r>
              <a:rPr lang="en-US" dirty="0" err="1">
                <a:latin typeface="TheSansCorrespondence" charset="0"/>
                <a:cs typeface="Arial" pitchFamily="34" charset="0"/>
              </a:rPr>
              <a:t>GEri</a:t>
            </a:r>
            <a:r>
              <a:rPr lang="en-US" dirty="0">
                <a:latin typeface="TheSansCorrespondence" charset="0"/>
                <a:cs typeface="Arial" pitchFamily="34" charset="0"/>
              </a:rPr>
              <a:t> </a:t>
            </a:r>
            <a:r>
              <a:rPr lang="en-US" i="1" dirty="0" err="1">
                <a:latin typeface="TheSansCorrespondence" charset="0"/>
                <a:cs typeface="Arial" pitchFamily="34" charset="0"/>
              </a:rPr>
              <a:t>AuthzForce</a:t>
            </a:r>
            <a:endParaRPr lang="en-US" i="1" dirty="0">
              <a:latin typeface="TheSansCorrespondence" charset="0"/>
              <a:cs typeface="Arial" pitchFamily="34" charset="0"/>
            </a:endParaRPr>
          </a:p>
          <a:p>
            <a:pPr marL="600075" indent="-342900">
              <a:defRPr/>
            </a:pPr>
            <a:r>
              <a:rPr lang="en-US" dirty="0">
                <a:latin typeface="TheSansCorrespondence" charset="0"/>
                <a:cs typeface="Arial" pitchFamily="34" charset="0"/>
              </a:rPr>
              <a:t>Everything you need to know about the GE &amp; </a:t>
            </a:r>
            <a:r>
              <a:rPr lang="en-US" dirty="0" err="1">
                <a:latin typeface="TheSansCorrespondence" charset="0"/>
                <a:cs typeface="Arial" pitchFamily="34" charset="0"/>
              </a:rPr>
              <a:t>GEri</a:t>
            </a:r>
            <a:r>
              <a:rPr lang="en-US" dirty="0">
                <a:latin typeface="TheSansCorrespondence" charset="0"/>
                <a:cs typeface="Arial" pitchFamily="34" charset="0"/>
              </a:rPr>
              <a:t> is on the </a:t>
            </a:r>
            <a:r>
              <a:rPr lang="en-US" dirty="0">
                <a:latin typeface="TheSansCorrespondence" charset="0"/>
                <a:cs typeface="Arial" pitchFamily="34" charset="0"/>
                <a:hlinkClick r:id="rId5"/>
              </a:rPr>
              <a:t>FIWARE catalogue (link)</a:t>
            </a:r>
            <a:r>
              <a:rPr lang="en-US" dirty="0">
                <a:latin typeface="TheSansCorrespondence" charset="0"/>
                <a:cs typeface="Arial" pitchFamily="34" charset="0"/>
              </a:rPr>
              <a:t> 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2266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46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 txBox="1">
            <a:spLocks/>
          </p:cNvSpPr>
          <p:nvPr/>
        </p:nvSpPr>
        <p:spPr>
          <a:xfrm>
            <a:off x="342900" y="205978"/>
            <a:ext cx="6172200" cy="2077739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2159"/>
                </a:solidFill>
                <a:effectLst/>
                <a:uLnTx/>
                <a:uFillTx/>
                <a:latin typeface="Verdana" pitchFamily="34" charset="0"/>
                <a:ea typeface="+mj-ea"/>
                <a:cs typeface="+mj-cs"/>
              </a:rPr>
              <a:t>Q &amp; A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2159"/>
              </a:solidFill>
              <a:latin typeface="Verdana" pitchFamily="34" charset="0"/>
              <a:ea typeface="+mj-ea"/>
              <a:cs typeface="+mj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2159"/>
              </a:solidFill>
              <a:effectLst/>
              <a:uLnTx/>
              <a:uFillTx/>
              <a:latin typeface="Verdana" pitchFamily="34" charset="0"/>
              <a:ea typeface="+mj-ea"/>
              <a:cs typeface="+mj-cs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2159"/>
                </a:solidFill>
                <a:latin typeface="Verdana" pitchFamily="34" charset="0"/>
                <a:ea typeface="+mj-ea"/>
                <a:cs typeface="+mj-cs"/>
              </a:rPr>
              <a:t>Thanks for your attention </a:t>
            </a:r>
            <a:r>
              <a:rPr lang="en-US" dirty="0">
                <a:solidFill>
                  <a:srgbClr val="002159"/>
                </a:solidFill>
                <a:latin typeface="Verdana" pitchFamily="34" charset="0"/>
                <a:ea typeface="+mj-ea"/>
                <a:cs typeface="+mj-cs"/>
                <a:sym typeface="Wingdings" pitchFamily="2" charset="2"/>
              </a:rPr>
              <a:t>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2159"/>
              </a:solidFill>
              <a:effectLst/>
              <a:uLnTx/>
              <a:uFillTx/>
              <a:latin typeface="Verdana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28695405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_PPT_FIWARE_2014_4_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Template_PPT_FIWARE_2014_4_3.potx</Template>
  <TotalTime>1051</TotalTime>
  <Words>901</Words>
  <Application>Microsoft Office PowerPoint</Application>
  <PresentationFormat>Custom</PresentationFormat>
  <Paragraphs>100</Paragraphs>
  <Slides>9</Slides>
  <Notes>7</Notes>
  <HiddenSlides>0</HiddenSlides>
  <MMClips>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Neo Tech Std Medium</vt:lpstr>
      <vt:lpstr>TheSansCorrespondence</vt:lpstr>
      <vt:lpstr>Verdana</vt:lpstr>
      <vt:lpstr>Wingdings</vt:lpstr>
      <vt:lpstr>Template_PPT_FIWARE_2014_4_3</vt:lpstr>
      <vt:lpstr>Diseño personalizado</vt:lpstr>
      <vt:lpstr>1_Diseño personalizado</vt:lpstr>
      <vt:lpstr>PowerPoint Presentation</vt:lpstr>
      <vt:lpstr>Goals of this lesson</vt:lpstr>
      <vt:lpstr>Why FIWARE needs this GE (1/2)  … or why FIWARE needs Attribute-Based Access Control?</vt:lpstr>
      <vt:lpstr>Why FIWARE needs this GE (2/2) ABAC vs. RBAC</vt:lpstr>
      <vt:lpstr>The GE in FIWARE Architecture (1/2)  FIWARE ABAC Architecture – Generic Enablers</vt:lpstr>
      <vt:lpstr>The GE in FIWARE Architecture (2/2)  FIWARE ABAC Architecture - Big picture</vt:lpstr>
      <vt:lpstr>Authorization PDP GE Specification</vt:lpstr>
      <vt:lpstr>Where to go next?</vt:lpstr>
      <vt:lpstr>PowerPoint Presentation</vt:lpstr>
    </vt:vector>
  </TitlesOfParts>
  <Company>OgilvyOne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FabioCarlos Puglia</dc:creator>
  <cp:lastModifiedBy>Kyrill</cp:lastModifiedBy>
  <cp:revision>191</cp:revision>
  <dcterms:created xsi:type="dcterms:W3CDTF">2014-09-01T13:46:36Z</dcterms:created>
  <dcterms:modified xsi:type="dcterms:W3CDTF">2016-10-17T23:27:39Z</dcterms:modified>
</cp:coreProperties>
</file>

<file path=docProps/thumbnail.jpeg>
</file>